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9.jpg" ContentType="image/png"/>
  <Override PartName="/ppt/media/image84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2" r:id="rId2"/>
    <p:sldId id="863" r:id="rId3"/>
    <p:sldId id="927" r:id="rId4"/>
    <p:sldId id="969" r:id="rId5"/>
    <p:sldId id="968" r:id="rId6"/>
    <p:sldId id="989" r:id="rId7"/>
    <p:sldId id="986" r:id="rId8"/>
    <p:sldId id="993" r:id="rId9"/>
    <p:sldId id="995" r:id="rId10"/>
    <p:sldId id="977" r:id="rId11"/>
    <p:sldId id="970" r:id="rId12"/>
    <p:sldId id="875" r:id="rId13"/>
    <p:sldId id="888" r:id="rId14"/>
    <p:sldId id="889" r:id="rId15"/>
    <p:sldId id="979" r:id="rId16"/>
    <p:sldId id="971" r:id="rId17"/>
    <p:sldId id="972" r:id="rId18"/>
    <p:sldId id="973" r:id="rId19"/>
    <p:sldId id="974" r:id="rId20"/>
    <p:sldId id="949" r:id="rId21"/>
    <p:sldId id="950" r:id="rId22"/>
    <p:sldId id="951" r:id="rId23"/>
    <p:sldId id="952" r:id="rId24"/>
    <p:sldId id="958" r:id="rId25"/>
    <p:sldId id="959" r:id="rId26"/>
    <p:sldId id="960" r:id="rId27"/>
    <p:sldId id="961" r:id="rId28"/>
    <p:sldId id="981" r:id="rId29"/>
    <p:sldId id="982" r:id="rId30"/>
    <p:sldId id="983" r:id="rId31"/>
    <p:sldId id="984" r:id="rId32"/>
    <p:sldId id="965" r:id="rId33"/>
    <p:sldId id="962" r:id="rId34"/>
    <p:sldId id="985" r:id="rId35"/>
    <p:sldId id="988" r:id="rId36"/>
    <p:sldId id="978" r:id="rId37"/>
    <p:sldId id="963" r:id="rId38"/>
    <p:sldId id="966" r:id="rId39"/>
    <p:sldId id="967" r:id="rId40"/>
    <p:sldId id="918" r:id="rId41"/>
    <p:sldId id="990" r:id="rId42"/>
    <p:sldId id="991" r:id="rId43"/>
    <p:sldId id="992" r:id="rId44"/>
    <p:sldId id="911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C"/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87" autoAdjust="0"/>
  </p:normalViewPr>
  <p:slideViewPr>
    <p:cSldViewPr>
      <p:cViewPr varScale="1">
        <p:scale>
          <a:sx n="84" d="100"/>
          <a:sy n="84" d="100"/>
        </p:scale>
        <p:origin x="12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71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42912"/>
        <c:axId val="222743296"/>
        <c:axId val="94482432"/>
      </c:bar3DChart>
      <c:catAx>
        <c:axId val="22274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743296"/>
        <c:crosses val="autoZero"/>
        <c:auto val="1"/>
        <c:lblAlgn val="ctr"/>
        <c:lblOffset val="100"/>
        <c:noMultiLvlLbl val="0"/>
      </c:catAx>
      <c:valAx>
        <c:axId val="22274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742912"/>
        <c:crosses val="autoZero"/>
        <c:crossBetween val="between"/>
      </c:valAx>
      <c:serAx>
        <c:axId val="9448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22743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DF1C4-649A-4C48-8852-7933830AAC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5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57912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HPI_horiz_rev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" y="6019800"/>
            <a:ext cx="2590800" cy="545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67400" y="64770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9541881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1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2017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11" r:id="rId6"/>
    <p:sldLayoutId id="2147483712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da.org/hpi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229600" cy="31242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dirty="0" smtClean="0"/>
              <a:t>Measuring What Matters </a:t>
            </a:r>
            <a:br>
              <a:rPr lang="en-US" sz="5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800" dirty="0" smtClean="0"/>
              <a:t>A New Way of Measuring Geographic Access to Dental Care Services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4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832" y="3886200"/>
            <a:ext cx="7543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Thank you for joining!  You will be on hold until the call begins at </a:t>
            </a:r>
            <a:r>
              <a:rPr lang="en-US" sz="1600" dirty="0" smtClean="0"/>
              <a:t>11:00 </a:t>
            </a:r>
            <a:r>
              <a:rPr lang="en-US" sz="1600" dirty="0"/>
              <a:t>a.m. Central time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4"/>
                </a:solidFill>
              </a:rPr>
              <a:t>Please remember to mute your phone unless you are speaking.</a:t>
            </a:r>
          </a:p>
          <a:p>
            <a:endParaRPr lang="en-US" sz="1600" b="1" dirty="0">
              <a:solidFill>
                <a:schemeClr val="accent4"/>
              </a:solidFill>
            </a:endParaRPr>
          </a:p>
          <a:p>
            <a:r>
              <a:rPr lang="en-US" sz="1600" b="1" dirty="0">
                <a:solidFill>
                  <a:schemeClr val="accent4"/>
                </a:solidFill>
              </a:rPr>
              <a:t>This webinar will be recorded.</a:t>
            </a:r>
          </a:p>
          <a:p>
            <a:endParaRPr lang="en-US" sz="1600" b="1" dirty="0">
              <a:solidFill>
                <a:schemeClr val="accent4"/>
              </a:solidFill>
            </a:endParaRPr>
          </a:p>
          <a:p>
            <a:r>
              <a:rPr lang="en-US" sz="1600" dirty="0"/>
              <a:t>Streaming audio is available through your computer</a:t>
            </a:r>
          </a:p>
          <a:p>
            <a:r>
              <a:rPr lang="en-US" sz="1600" dirty="0"/>
              <a:t>If you’d like to call in to listen to the audio via phone, dial (888) </a:t>
            </a:r>
            <a:r>
              <a:rPr lang="en-US" sz="1600" dirty="0" smtClean="0"/>
              <a:t>378-4398 </a:t>
            </a:r>
            <a:r>
              <a:rPr lang="en-US" sz="1600" dirty="0"/>
              <a:t>and enter conference ID: </a:t>
            </a:r>
            <a:r>
              <a:rPr lang="en-US" sz="1600" dirty="0" smtClean="0"/>
              <a:t>514730</a:t>
            </a:r>
            <a:r>
              <a:rPr lang="en-US" sz="16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50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of Medicaid or CHIP Dentists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1676400" cy="5108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15969"/>
            <a:ext cx="5743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and Dental Care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86775" cy="4920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9008" y="1371600"/>
            <a:ext cx="76962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and Dental Care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86775" cy="49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What Matters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3415272" cy="5019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10200" y="30534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hlinkClick r:id="rId3"/>
              </a:rPr>
              <a:t>ADA.org/HPI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16045"/>
            <a:ext cx="2971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PROVIDERS</a:t>
            </a:r>
          </a:p>
          <a:p>
            <a:pPr marL="0" indent="0" algn="ctr">
              <a:buNone/>
            </a:pPr>
            <a:endParaRPr lang="en-US" sz="1100" u="sng" dirty="0" smtClean="0"/>
          </a:p>
          <a:p>
            <a:r>
              <a:rPr lang="en-US" sz="2000" dirty="0"/>
              <a:t>Map every location </a:t>
            </a:r>
            <a:r>
              <a:rPr lang="en-US" sz="2000" dirty="0" smtClean="0"/>
              <a:t>where at least one dentist participates in </a:t>
            </a:r>
            <a:r>
              <a:rPr lang="en-US" sz="2000" dirty="0"/>
              <a:t>Medicaid </a:t>
            </a:r>
            <a:r>
              <a:rPr lang="en-US" sz="2000" dirty="0" smtClean="0"/>
              <a:t>or CHIP</a:t>
            </a:r>
            <a:endParaRPr lang="en-US" sz="2000" dirty="0"/>
          </a:p>
          <a:p>
            <a:r>
              <a:rPr lang="en-US" sz="2000" dirty="0" smtClean="0"/>
              <a:t>Includes FQHCs and dental school clinics</a:t>
            </a:r>
          </a:p>
          <a:p>
            <a:r>
              <a:rPr lang="en-US" sz="2000" dirty="0" smtClean="0"/>
              <a:t>Adjust for FTEs based on age and multiple locations</a:t>
            </a:r>
          </a:p>
          <a:p>
            <a:r>
              <a:rPr lang="en-US" sz="2000" dirty="0" smtClean="0"/>
              <a:t>Based on Insure Kids Now and ADA office data base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77166" y="1216045"/>
            <a:ext cx="29896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POPULATION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1100" u="sng" dirty="0" smtClean="0"/>
          </a:p>
          <a:p>
            <a:r>
              <a:rPr lang="en-US" sz="2000" dirty="0" smtClean="0"/>
              <a:t>Map general population as well as children with public health insurance</a:t>
            </a:r>
          </a:p>
          <a:p>
            <a:r>
              <a:rPr lang="en-US" sz="2000" dirty="0" smtClean="0"/>
              <a:t>Data are at Census tract level </a:t>
            </a:r>
          </a:p>
          <a:p>
            <a:r>
              <a:rPr lang="en-US" sz="2000" dirty="0" smtClean="0"/>
              <a:t>Use population-weighted centroid</a:t>
            </a:r>
          </a:p>
          <a:p>
            <a:r>
              <a:rPr lang="en-US" sz="2000" dirty="0" smtClean="0"/>
              <a:t>Based on Census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6096000" y="1216045"/>
            <a:ext cx="29896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/>
              <a:t>GEO-ANALYSIS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1100" u="sng" dirty="0" smtClean="0"/>
          </a:p>
          <a:p>
            <a:r>
              <a:rPr lang="en-US" sz="2000" dirty="0" smtClean="0"/>
              <a:t>Create 5, 15, 30 minute travel times around population-weighted centroids and dental offices, FQHCs, and dental school clinics</a:t>
            </a:r>
          </a:p>
          <a:p>
            <a:r>
              <a:rPr lang="en-US" sz="2000" dirty="0" smtClean="0"/>
              <a:t>Based on road networks</a:t>
            </a:r>
          </a:p>
          <a:p>
            <a:r>
              <a:rPr lang="en-US" sz="2000" dirty="0" smtClean="0"/>
              <a:t>Use 2SFCA method to measure density of dentists relative to population</a:t>
            </a:r>
          </a:p>
        </p:txBody>
      </p:sp>
    </p:spTree>
    <p:extLst>
      <p:ext uri="{BB962C8B-B14F-4D97-AF65-F5344CB8AC3E}">
        <p14:creationId xmlns:p14="http://schemas.microsoft.com/office/powerpoint/2010/main" val="315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536555" cy="4872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861" y="2358879"/>
            <a:ext cx="4586949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8600" y="1905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9392" y="2320226"/>
            <a:ext cx="3810000" cy="307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0" y="3918212"/>
            <a:ext cx="1828390" cy="307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7" y="1067643"/>
            <a:ext cx="2693687" cy="193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7643"/>
            <a:ext cx="2590800" cy="156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562116"/>
            <a:ext cx="3754826" cy="3553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575346"/>
            <a:ext cx="3660460" cy="35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2362200"/>
            <a:ext cx="4714875" cy="22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02" y="2180942"/>
            <a:ext cx="3997126" cy="378257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-3" b="75386"/>
          <a:stretch/>
        </p:blipFill>
        <p:spPr>
          <a:xfrm>
            <a:off x="0" y="1028223"/>
            <a:ext cx="5375910" cy="14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4% </a:t>
            </a:r>
            <a:r>
              <a:rPr lang="en-US" sz="1200" dirty="0" smtClean="0"/>
              <a:t>of publicly insured children do not have a Medicaid or CHIP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56% </a:t>
            </a:r>
            <a:r>
              <a:rPr lang="en-US" sz="1200" dirty="0" smtClean="0"/>
              <a:t>of publicly insured children live in areas with more than one Medicaid or CHIP dentist within a 15 minute travel time for every 500 publicly insured children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35%</a:t>
            </a:r>
            <a:r>
              <a:rPr lang="en-US" sz="1200" dirty="0" smtClean="0"/>
              <a:t> of publicly insured children live in areas with one Medicaid or CHIP dentist within a 15 minute travel time for every 500 to 2,000 publicly insured children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5%</a:t>
            </a:r>
            <a:r>
              <a:rPr lang="en-US" sz="1200" dirty="0" smtClean="0"/>
              <a:t> of publicly insured children live in areas with less than one Medicaid or CHIP dentist within a 15 minute travel time for every 2,000 publicly insured children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2743200" y="1976347"/>
            <a:ext cx="2879514" cy="840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4343400" y="3888600"/>
            <a:ext cx="1279314" cy="3597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>
            <a:off x="3810000" y="5244296"/>
            <a:ext cx="1812714" cy="549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>
            <a:off x="3581400" y="3264862"/>
            <a:ext cx="2041314" cy="7319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52" y="2057400"/>
            <a:ext cx="4002100" cy="3944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315"/>
            <a:ext cx="3700356" cy="1148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3% </a:t>
            </a:r>
            <a:r>
              <a:rPr lang="en-US" sz="1200" dirty="0" smtClean="0"/>
              <a:t>of the population do not have a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52% </a:t>
            </a:r>
            <a:r>
              <a:rPr lang="en-US" sz="1200" dirty="0" smtClean="0"/>
              <a:t>of the population live in areas with more than one dentist within a 15 minute travel time for every 2,500 people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31%</a:t>
            </a:r>
            <a:r>
              <a:rPr lang="en-US" sz="1200" dirty="0" smtClean="0"/>
              <a:t> of the population live in areas with one dentist within a 15 minute travel time for every 2,500 to 5,000 people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14%</a:t>
            </a:r>
            <a:r>
              <a:rPr lang="en-US" sz="1200" dirty="0" smtClean="0"/>
              <a:t> of the population live in areas with less than one dentist within a 15 minute travel time for every 5,000 people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>
            <a:off x="3754270" y="5151963"/>
            <a:ext cx="1868444" cy="353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>
            <a:off x="3429000" y="3172529"/>
            <a:ext cx="2193714" cy="629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2971800" y="1884014"/>
            <a:ext cx="2650914" cy="1087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>
            <a:off x="4191000" y="4156009"/>
            <a:ext cx="1431714" cy="492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22" r="2447" b="2233"/>
          <a:stretch/>
        </p:blipFill>
        <p:spPr>
          <a:xfrm>
            <a:off x="131788" y="1143001"/>
            <a:ext cx="2165350" cy="33528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23" y="1177900"/>
            <a:ext cx="2461509" cy="338765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770" y="1412467"/>
            <a:ext cx="2333662" cy="300713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17" y="1447802"/>
            <a:ext cx="2277595" cy="32766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38400"/>
            <a:ext cx="2203721" cy="310479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23" y="2456110"/>
            <a:ext cx="2534266" cy="353510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296" y="2911536"/>
            <a:ext cx="2334122" cy="318710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8045" y="2799008"/>
            <a:ext cx="2385543" cy="32996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2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7" y="1067643"/>
            <a:ext cx="2693687" cy="193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7643"/>
            <a:ext cx="2590800" cy="156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590800"/>
            <a:ext cx="3404727" cy="3570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053" y="2615298"/>
            <a:ext cx="3301161" cy="35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3600"/>
            <a:ext cx="5905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46619"/>
            <a:ext cx="3810000" cy="41268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-3" b="80122"/>
          <a:stretch/>
        </p:blipFill>
        <p:spPr>
          <a:xfrm>
            <a:off x="0" y="1028223"/>
            <a:ext cx="5375910" cy="118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12% </a:t>
            </a:r>
            <a:r>
              <a:rPr lang="en-US" sz="1200" dirty="0" smtClean="0"/>
              <a:t>of publicly insured children do not have a Medicaid or CHIP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58% </a:t>
            </a:r>
            <a:r>
              <a:rPr lang="en-US" sz="1200" dirty="0" smtClean="0"/>
              <a:t>of publicly insured children live in areas with more than one Medicaid or CHIP dentist within a 15 minute travel time for every 500 publicly insured children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29%</a:t>
            </a:r>
            <a:r>
              <a:rPr lang="en-US" sz="1200" dirty="0" smtClean="0"/>
              <a:t> of publicly insured children live in areas with one Medicaid or CHIP dentist within a 15 minute travel time for every 500 to 2,000 publicly insured children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844187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1%</a:t>
            </a:r>
            <a:r>
              <a:rPr lang="en-US" sz="1200" dirty="0" smtClean="0"/>
              <a:t> of publicly insured children live in areas with less than one Medicaid or CHIP dentist within a 15 minute travel time for every 2,000 publicly insured children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3657600" y="1976347"/>
            <a:ext cx="1965114" cy="8422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>
            <a:off x="2743200" y="3264862"/>
            <a:ext cx="2879514" cy="9834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3276600" y="4248342"/>
            <a:ext cx="2346114" cy="2668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3962400" y="5290463"/>
            <a:ext cx="1660314" cy="272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97" y="1828800"/>
            <a:ext cx="4014787" cy="425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" b="7654"/>
          <a:stretch/>
        </p:blipFill>
        <p:spPr>
          <a:xfrm>
            <a:off x="53914" y="1149315"/>
            <a:ext cx="3700356" cy="106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4% </a:t>
            </a:r>
            <a:r>
              <a:rPr lang="en-US" sz="1200" dirty="0" smtClean="0"/>
              <a:t>of the population do not have a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61% </a:t>
            </a:r>
            <a:r>
              <a:rPr lang="en-US" sz="1200" dirty="0" smtClean="0"/>
              <a:t>of the population live in areas with more than one dentist within a 15 minute travel time for every 2,500 people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26%</a:t>
            </a:r>
            <a:r>
              <a:rPr lang="en-US" sz="1200" dirty="0" smtClean="0"/>
              <a:t> of the population live in areas with one dentist within a 15 minute travel time for every 2,500 to 5,000 people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9%</a:t>
            </a:r>
            <a:r>
              <a:rPr lang="en-US" sz="1200" dirty="0" smtClean="0"/>
              <a:t> of the population live in areas with less than one dentist within a 15 minute travel time for every 5,000 people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 flipV="1">
            <a:off x="3962400" y="4444077"/>
            <a:ext cx="1660314" cy="707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 flipV="1">
            <a:off x="4191000" y="3115238"/>
            <a:ext cx="1431714" cy="57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3124200" y="1884014"/>
            <a:ext cx="2498514" cy="902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4572000" y="3593424"/>
            <a:ext cx="1050714" cy="562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7" y="1067643"/>
            <a:ext cx="2693687" cy="193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7643"/>
            <a:ext cx="2590800" cy="1564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57496"/>
            <a:ext cx="4027907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993" y="2859865"/>
            <a:ext cx="4058020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2290762"/>
            <a:ext cx="4943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12" y="2340933"/>
            <a:ext cx="4754545" cy="35852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-3" b="80122"/>
          <a:stretch/>
        </p:blipFill>
        <p:spPr>
          <a:xfrm>
            <a:off x="0" y="1028223"/>
            <a:ext cx="5375910" cy="118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1% </a:t>
            </a:r>
            <a:r>
              <a:rPr lang="en-US" sz="1200" dirty="0" smtClean="0"/>
              <a:t>of publicly insured children do not have a Medicaid or CHIP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95% </a:t>
            </a:r>
            <a:r>
              <a:rPr lang="en-US" sz="1200" dirty="0" smtClean="0"/>
              <a:t>of publicly insured children live in areas with more than one Medicaid or CHIP dentist within a 15 minute travel time for every 500 publicly insured children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4%</a:t>
            </a:r>
            <a:r>
              <a:rPr lang="en-US" sz="1200" dirty="0" smtClean="0"/>
              <a:t> of publicly insured children live in areas with one Medicaid or CHIP dentist within a 15 minute travel time for every 500 to 2,000 publicly insured children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0%</a:t>
            </a:r>
            <a:r>
              <a:rPr lang="en-US" sz="1200" dirty="0" smtClean="0"/>
              <a:t> of publicly insured children live in areas with less than one Medicaid or CHIP dentist within a 15 minute travel time for every 2,000 publicly insured children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4114800" y="1976347"/>
            <a:ext cx="1507914" cy="10363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4648200" y="3732148"/>
            <a:ext cx="974514" cy="5161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 flipV="1">
            <a:off x="1219200" y="4861645"/>
            <a:ext cx="4403514" cy="382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>
            <a:off x="3810000" y="3264862"/>
            <a:ext cx="1812714" cy="221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2" y="2362200"/>
            <a:ext cx="4722232" cy="3469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" b="7654"/>
          <a:stretch/>
        </p:blipFill>
        <p:spPr>
          <a:xfrm>
            <a:off x="53914" y="1149315"/>
            <a:ext cx="3700356" cy="106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0% </a:t>
            </a:r>
            <a:r>
              <a:rPr lang="en-US" sz="1200" dirty="0" smtClean="0"/>
              <a:t>of the population do not have a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75% </a:t>
            </a:r>
            <a:r>
              <a:rPr lang="en-US" sz="1200" dirty="0" smtClean="0"/>
              <a:t>of the population live in areas with more than one dentist within a 15 minute travel time for every 2,500 people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19%</a:t>
            </a:r>
            <a:r>
              <a:rPr lang="en-US" sz="1200" dirty="0" smtClean="0"/>
              <a:t> of the population live in areas with one dentist within a 15 minute travel time for every 2,500 to 5,000 people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6%</a:t>
            </a:r>
            <a:r>
              <a:rPr lang="en-US" sz="1200" dirty="0" smtClean="0"/>
              <a:t> of the population live in areas with less than one dentist within a 15 minute travel time for every 5,000 people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 flipV="1">
            <a:off x="4495800" y="4096833"/>
            <a:ext cx="1126914" cy="1055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>
            <a:off x="2971800" y="3172529"/>
            <a:ext cx="2650914" cy="104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3896435" y="1884014"/>
            <a:ext cx="1726279" cy="1105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4572000" y="3593424"/>
            <a:ext cx="1050714" cy="562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7" y="1067643"/>
            <a:ext cx="2693687" cy="193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7643"/>
            <a:ext cx="2590800" cy="1564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32" y="3124200"/>
            <a:ext cx="4233862" cy="2566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496" y="3124200"/>
            <a:ext cx="408803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981200"/>
            <a:ext cx="5857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00669" y="1058999"/>
            <a:ext cx="2947444" cy="2008293"/>
            <a:chOff x="29980" y="1562100"/>
            <a:chExt cx="4645358" cy="3165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0" y="2171859"/>
              <a:ext cx="4598858" cy="5951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562100"/>
              <a:ext cx="4572000" cy="557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227"/>
            <a:stretch/>
          </p:blipFill>
          <p:spPr>
            <a:xfrm>
              <a:off x="63708" y="2981035"/>
              <a:ext cx="4611630" cy="17462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2854848"/>
              <a:ext cx="1439056" cy="18414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876800" y="1034123"/>
            <a:ext cx="3048000" cy="2516987"/>
            <a:chOff x="533400" y="2438400"/>
            <a:chExt cx="3276600" cy="286270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690491"/>
              <a:ext cx="3276600" cy="16106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2438400"/>
              <a:ext cx="3048000" cy="117036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r="49322"/>
          <a:stretch/>
        </p:blipFill>
        <p:spPr>
          <a:xfrm>
            <a:off x="4876800" y="4517202"/>
            <a:ext cx="3913568" cy="289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51551"/>
          <a:stretch/>
        </p:blipFill>
        <p:spPr>
          <a:xfrm>
            <a:off x="4966684" y="4790388"/>
            <a:ext cx="3733800" cy="288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58750"/>
          <a:stretch/>
        </p:blipFill>
        <p:spPr>
          <a:xfrm>
            <a:off x="4965107" y="5401048"/>
            <a:ext cx="4163092" cy="642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8801" y="5050543"/>
            <a:ext cx="1278932" cy="309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6684" y="3889644"/>
            <a:ext cx="1955075" cy="5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875" y="3773801"/>
            <a:ext cx="2936121" cy="23299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/>
          <a:srcRect t="11841" b="46497"/>
          <a:stretch/>
        </p:blipFill>
        <p:spPr>
          <a:xfrm>
            <a:off x="773601" y="3325441"/>
            <a:ext cx="2996986" cy="4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3" y="2494505"/>
            <a:ext cx="5253037" cy="31310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-3" b="80122"/>
          <a:stretch/>
        </p:blipFill>
        <p:spPr>
          <a:xfrm>
            <a:off x="0" y="1028223"/>
            <a:ext cx="5375910" cy="118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32% </a:t>
            </a:r>
            <a:r>
              <a:rPr lang="en-US" sz="1200" dirty="0" smtClean="0"/>
              <a:t>of publicly insured children do not have a Medicaid or CHIP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68% </a:t>
            </a:r>
            <a:r>
              <a:rPr lang="en-US" sz="1200" dirty="0" smtClean="0"/>
              <a:t>of publicly insured children live in areas with more than one Medicaid or CHIP dentist within a 15 minute travel time for every 500 publicly insured children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0%</a:t>
            </a:r>
            <a:r>
              <a:rPr lang="en-US" sz="1200" dirty="0" smtClean="0"/>
              <a:t> of publicly insured children live in areas with one Medicaid or CHIP dentist within a 15 minute travel time for every 500 to 2,000 publicly insured children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0%</a:t>
            </a:r>
            <a:r>
              <a:rPr lang="en-US" sz="1200" dirty="0" smtClean="0"/>
              <a:t> of publicly insured children live in areas with less than one Medicaid or CHIP dentist within a 15 minute travel time for every 2,000 publicly insured children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3200400" y="1976347"/>
            <a:ext cx="2422314" cy="8422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 flipV="1">
            <a:off x="4191000" y="3172529"/>
            <a:ext cx="1431714" cy="92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0614"/>
            <a:ext cx="4953000" cy="3054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" b="7654"/>
          <a:stretch/>
        </p:blipFill>
        <p:spPr>
          <a:xfrm>
            <a:off x="53914" y="1149315"/>
            <a:ext cx="3700356" cy="106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2714" y="1622404"/>
            <a:ext cx="3064086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20% </a:t>
            </a:r>
            <a:r>
              <a:rPr lang="en-US" sz="1200" dirty="0" smtClean="0"/>
              <a:t>of the population do not have a dentist within a 15 minute travel time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22714" y="281858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69% </a:t>
            </a:r>
            <a:r>
              <a:rPr lang="en-US" sz="1200" dirty="0" smtClean="0"/>
              <a:t>of the population live in areas with more than one dentist within a 15 minute travel time for every 2,500 people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22714" y="3802066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8%</a:t>
            </a:r>
            <a:r>
              <a:rPr lang="en-US" sz="1200" dirty="0" smtClean="0"/>
              <a:t> of the population live in areas with one dentist within a 15 minute travel time for every 2,500 to 5,000 people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2714" y="4798020"/>
            <a:ext cx="306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3%</a:t>
            </a:r>
            <a:r>
              <a:rPr lang="en-US" sz="1200" dirty="0" smtClean="0"/>
              <a:t> of the population live in areas with less than one dentist within a 15 minute travel time for every 5,000 people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10" idx="1"/>
          </p:cNvCxnSpPr>
          <p:nvPr/>
        </p:nvCxnSpPr>
        <p:spPr>
          <a:xfrm flipH="1" flipV="1">
            <a:off x="3962400" y="4444077"/>
            <a:ext cx="1660314" cy="707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</p:cNvCxnSpPr>
          <p:nvPr/>
        </p:nvCxnSpPr>
        <p:spPr>
          <a:xfrm flipH="1" flipV="1">
            <a:off x="4191000" y="3115238"/>
            <a:ext cx="1431714" cy="57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1"/>
          </p:cNvCxnSpPr>
          <p:nvPr/>
        </p:nvCxnSpPr>
        <p:spPr>
          <a:xfrm flipH="1">
            <a:off x="3124200" y="1884014"/>
            <a:ext cx="2498514" cy="902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 flipV="1">
            <a:off x="4572000" y="3593424"/>
            <a:ext cx="1050714" cy="562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84" y="3865179"/>
            <a:ext cx="1844319" cy="1831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Geographic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55" y="1301934"/>
            <a:ext cx="1899012" cy="154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043" y="1198867"/>
            <a:ext cx="1534276" cy="2082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908" y="1275430"/>
            <a:ext cx="1580648" cy="1802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75430"/>
            <a:ext cx="1889955" cy="169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798" y="1447800"/>
            <a:ext cx="2203515" cy="971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" y="3810000"/>
            <a:ext cx="2055555" cy="198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3678560"/>
            <a:ext cx="1735233" cy="1986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7697" y="3962400"/>
            <a:ext cx="1965243" cy="14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Released Today!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52600"/>
            <a:ext cx="2724124" cy="35311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3" y="1265510"/>
            <a:ext cx="4398387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 New Tool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191000" cy="3966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4114800" cy="38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 New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486775" cy="49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Reimbursement in Medicaid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15189"/>
            <a:ext cx="3581400" cy="4854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43332"/>
            <a:ext cx="3917206" cy="248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" y="1029757"/>
            <a:ext cx="4632383" cy="275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37"/>
          <a:stretch/>
        </p:blipFill>
        <p:spPr>
          <a:xfrm>
            <a:off x="565012" y="1332757"/>
            <a:ext cx="3429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 New 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9" y="1295400"/>
            <a:ext cx="8964661" cy="43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 New 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01200" cy="4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This New 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962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" y="1524000"/>
            <a:ext cx="9063070" cy="39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02" y="1460937"/>
            <a:ext cx="3287842" cy="4267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60937"/>
            <a:ext cx="3314330" cy="4267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5981700" y="2209800"/>
            <a:ext cx="1409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5052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0" y="35814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Access Maps 2.0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Color the tracts according to dental care utilization among Medicaid enrollees</a:t>
            </a:r>
          </a:p>
          <a:p>
            <a:pPr lvl="1"/>
            <a:r>
              <a:rPr lang="en-US" dirty="0" smtClean="0"/>
              <a:t>Color providers based on alternative definitions of “participate in Medicaid or CHIP”</a:t>
            </a:r>
          </a:p>
          <a:p>
            <a:pPr lvl="1"/>
            <a:r>
              <a:rPr lang="en-US" dirty="0" smtClean="0"/>
              <a:t>Rerun analysis for Medicaid adults</a:t>
            </a:r>
          </a:p>
          <a:p>
            <a:endParaRPr lang="en-US" dirty="0" smtClean="0"/>
          </a:p>
          <a:p>
            <a:r>
              <a:rPr lang="en-US" dirty="0" smtClean="0"/>
              <a:t>Mystery shopper study to verify that dentists are accepting Medicaid patients</a:t>
            </a:r>
          </a:p>
          <a:p>
            <a:endParaRPr lang="en-US" dirty="0"/>
          </a:p>
          <a:p>
            <a:r>
              <a:rPr lang="en-US" dirty="0" smtClean="0"/>
              <a:t>Dentist workforce projections under alternative assumptions</a:t>
            </a:r>
          </a:p>
          <a:p>
            <a:endParaRPr lang="en-US" dirty="0"/>
          </a:p>
          <a:p>
            <a:r>
              <a:rPr lang="en-US" dirty="0" smtClean="0"/>
              <a:t>Policy simulations to predict impact of policy reforms on dentist participation in Medicaid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243" y="3052909"/>
            <a:ext cx="838200" cy="10338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886200"/>
            <a:ext cx="779008" cy="10028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081" y="4822917"/>
            <a:ext cx="1152524" cy="916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648" y="1447800"/>
            <a:ext cx="1118760" cy="12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371600"/>
          </a:xfrm>
        </p:spPr>
        <p:txBody>
          <a:bodyPr/>
          <a:lstStyle/>
          <a:p>
            <a:r>
              <a:rPr lang="en-US" dirty="0" smtClean="0"/>
              <a:t>Jayanth Kumar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4419600" cy="1828800"/>
          </a:xfrm>
        </p:spPr>
        <p:txBody>
          <a:bodyPr/>
          <a:lstStyle/>
          <a:p>
            <a:r>
              <a:rPr lang="en-US" dirty="0" smtClean="0"/>
              <a:t>State Dental Director, California Department of Public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75259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371600"/>
          </a:xfrm>
        </p:spPr>
        <p:txBody>
          <a:bodyPr/>
          <a:lstStyle/>
          <a:p>
            <a:r>
              <a:rPr lang="en-US" dirty="0" smtClean="0"/>
              <a:t>Marty Milkovic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441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Director of Care Coordination &amp; Outreach, Connecticut Dental Health Partnership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78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028"/>
            <a:ext cx="7772400" cy="1104972"/>
          </a:xfrm>
        </p:spPr>
        <p:txBody>
          <a:bodyPr/>
          <a:lstStyle/>
          <a:p>
            <a:r>
              <a:rPr lang="en-US" sz="4400" dirty="0" smtClean="0"/>
              <a:t>Roundtable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8552"/>
            <a:ext cx="1335024" cy="13350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6920" y="1228552"/>
            <a:ext cx="36880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Marko Vujicic, </a:t>
            </a:r>
            <a:r>
              <a:rPr lang="en-US" sz="1600" b="1" dirty="0" smtClean="0">
                <a:solidFill>
                  <a:schemeClr val="bg1"/>
                </a:solidFill>
              </a:rPr>
              <a:t>PhD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Chief </a:t>
            </a:r>
            <a:r>
              <a:rPr lang="en-US" sz="1600" dirty="0">
                <a:solidFill>
                  <a:schemeClr val="bg1"/>
                </a:solidFill>
              </a:rPr>
              <a:t>Economist &amp; Vice President, ADA Health </a:t>
            </a:r>
            <a:r>
              <a:rPr lang="en-US" sz="1600" dirty="0" smtClean="0">
                <a:solidFill>
                  <a:schemeClr val="bg1"/>
                </a:solidFill>
              </a:rPr>
              <a:t>Policy Institute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Jayanth</a:t>
            </a:r>
            <a:r>
              <a:rPr lang="en-US" sz="1600" b="1" dirty="0" smtClean="0">
                <a:solidFill>
                  <a:schemeClr val="bg1"/>
                </a:solidFill>
              </a:rPr>
              <a:t> Kumar</a:t>
            </a:r>
            <a:r>
              <a:rPr lang="en-US" sz="1600" b="1" dirty="0">
                <a:solidFill>
                  <a:schemeClr val="bg1"/>
                </a:solidFill>
              </a:rPr>
              <a:t>, DDS, </a:t>
            </a:r>
            <a:r>
              <a:rPr lang="en-US" sz="1600" b="1" dirty="0" smtClean="0">
                <a:solidFill>
                  <a:schemeClr val="bg1"/>
                </a:solidFill>
              </a:rPr>
              <a:t>MPH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State </a:t>
            </a:r>
            <a:r>
              <a:rPr lang="en-US" sz="1600" dirty="0">
                <a:solidFill>
                  <a:schemeClr val="bg1"/>
                </a:solidFill>
              </a:rPr>
              <a:t>Dental Director, California Department of Public Health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Marty Milkovic, MSW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Director </a:t>
            </a:r>
            <a:r>
              <a:rPr lang="en-US" sz="1600" dirty="0">
                <a:solidFill>
                  <a:schemeClr val="bg1"/>
                </a:solidFill>
              </a:rPr>
              <a:t>of Care Coordination &amp; Outreach, Connecticut Dental Health Partnership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7" y="2744351"/>
            <a:ext cx="1335024" cy="1335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7" y="4260150"/>
            <a:ext cx="1335024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Thank You!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3676"/>
            <a:ext cx="3831981" cy="20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81200"/>
            <a:ext cx="381000" cy="381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267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@ADAHPI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ADA.org/HPI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hpi@ada.org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18572" b="7143"/>
          <a:stretch/>
        </p:blipFill>
        <p:spPr>
          <a:xfrm>
            <a:off x="1152525" y="1371600"/>
            <a:ext cx="68389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CHAIR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	Marko Vujicic, Ph.D., </a:t>
            </a:r>
            <a:r>
              <a:rPr lang="en-US" sz="1800" dirty="0"/>
              <a:t>Chief Economist &amp; Vice President, ADA Health Policy </a:t>
            </a:r>
            <a:r>
              <a:rPr lang="en-US" sz="1800" dirty="0" smtClean="0"/>
              <a:t>	Institute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PANELISTS</a:t>
            </a:r>
          </a:p>
          <a:p>
            <a:pPr marL="0" lvl="0" indent="0">
              <a:buNone/>
            </a:pPr>
            <a:r>
              <a:rPr lang="en-US" sz="1800" b="1" dirty="0" smtClean="0"/>
              <a:t>	Jayanth Kumar, DDS, MPH, </a:t>
            </a:r>
            <a:r>
              <a:rPr lang="en-US" sz="1800" dirty="0" smtClean="0"/>
              <a:t>State Dental Director, California 	Department of Public Health </a:t>
            </a:r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lvl="0" indent="0">
              <a:buNone/>
            </a:pPr>
            <a:endParaRPr lang="en-US" sz="1800" b="1" dirty="0" smtClean="0">
              <a:solidFill>
                <a:schemeClr val="accent1"/>
              </a:solidFill>
              <a:sym typeface="Arial"/>
            </a:endParaRPr>
          </a:p>
          <a:p>
            <a:pPr marL="0" indent="0">
              <a:buNone/>
            </a:pPr>
            <a:r>
              <a:rPr lang="en-US" sz="1800" b="1" dirty="0" smtClean="0"/>
              <a:t>	Marty Milkovic, MSW, </a:t>
            </a:r>
            <a:r>
              <a:rPr lang="en-US" sz="1800" dirty="0" smtClean="0">
                <a:ea typeface="Calibri" panose="020F0502020204030204" pitchFamily="34" charset="0"/>
              </a:rPr>
              <a:t>Director of Care Coordination &amp; Outreach, </a:t>
            </a:r>
          </a:p>
          <a:p>
            <a:pPr marL="0" indent="0">
              <a:buNone/>
            </a:pPr>
            <a:r>
              <a:rPr lang="en-US" sz="1800" dirty="0">
                <a:ea typeface="Calibri" panose="020F0502020204030204" pitchFamily="34" charset="0"/>
              </a:rPr>
              <a:t>	</a:t>
            </a:r>
            <a:r>
              <a:rPr lang="en-US" sz="1800" dirty="0" smtClean="0">
                <a:ea typeface="Calibri" panose="020F0502020204030204" pitchFamily="34" charset="0"/>
              </a:rPr>
              <a:t>Connecticut Dental Health Partnership (CTDHP)</a:t>
            </a:r>
            <a:endParaRPr lang="en-US" sz="1800" b="1" dirty="0">
              <a:solidFill>
                <a:schemeClr val="accent1"/>
              </a:solidFill>
              <a:sym typeface="Arial"/>
            </a:endParaRPr>
          </a:p>
          <a:p>
            <a:pPr marL="0" indent="0">
              <a:buNone/>
            </a:pPr>
            <a:r>
              <a:rPr lang="en-US" sz="1800" b="1" dirty="0" smtClean="0"/>
              <a:t>	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endParaRPr lang="en-US" sz="1800" dirty="0"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915789" cy="91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914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Professional Shortage Areas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443417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to Dental Care</a:t>
            </a:r>
            <a:endParaRPr lang="en-US" dirty="0"/>
          </a:p>
        </p:txBody>
      </p:sp>
      <p:sp>
        <p:nvSpPr>
          <p:cNvPr id="4" name="AutoShape 2" descr="data:image/jpeg;base64,/9j/4AAQSkZJRgABAQAAAQABAAD/2wCEAAkGBhIRERQUEhMUFRQUFxgVGBMWGBcYGhcZGhQVFxgWFR0ZHCYeGBkkHBcUIC8gIycpLC4tFx4xNTAqNSYrLCkBCQoKDgwOGg8PGTUkHyQvLywpLzUqLywqLCw0LC8yLDUvKTIsLSksKSwsNCwsLywpKS0sLCwvKSwsNCwsLSwtLP/AABEIAMkA+wMBIgACEQEDEQH/xAAcAAEAAgMBAQEAAAAAAAAAAAAABgcDBAUIAgH/xABCEAABAwIEBQEGAgkCAwkAAAABAAIDBBEFBhIhBxMxQVFxFCIyYYGRUqEVIzNCYoKSscFy0eHw8SQ0NUNzorLCw//EABoBAQADAQEBAAAAAAAAAAAAAAADBAUCAQb/xAAwEQACAQIEBAQGAwADAAAAAAAAAQIDEQQSITEFE0FhUXGR8BQigaGx0TLB4RUj8f/aAAwDAQACEQMRAD8Ao1ERAEREAREQBERAEREARF06fL0z4XTNYTG2wLrGwvewJ7XsfsuZTjHdg5iL9K/F0AiIgCIiAIiIAiIgCIiAIiIAiIgCIiAIiIAiIgCIiAIiIAiIgCIutgmAOqtYYW6mtL9JIBcBa4bfq61zbwCuZSUVdklOlKrLLHc5QV4ZdoQMBlbbd93/ANBYP/0KpmShcyQNcCDe35q+8KhthrWeaWV3/vJ/tGFj8Uq2jCz6kkKUlJxkrWPPkzbOPqV8Ldno3Omc1ov73+VsY1gD6XQJLBzmh2i4Lmg9NY/dJFjY72IWsprRHKoTcHO2iOUiIpCEIiIAiIgCIiAIiIAiIgCIiAIiIAiIgCIiAIiIAiIgCIurlukhlnY2d+iMkBzrXsO5t3XM5ZYuTBy7Lcw6aSN4cwOuDfZXPSZTwVgFpmyfNxLPy0OXShosNZ8Hsf8AM+R3+APyWPV4pHWKg2WaUZRkpRdmQajohWBrnx2Itc23b4P8TO1ure21grFiaGvZBcf92LP6oHH+7l+xy9qeWkb/AKNAP303/NcJ2F1ntzCZfffZwkDri1utx8gfssSrVdZ66JbI33JYhXnZOz+pGqrCvZS97WXNzZ3dx/h/Cwdz1PQWF1AsTjnkeXPa65N+i9AT4uyNt5qmMjyYy/1+JnzH3XLlzbho+N0bvSnYP7OCuYbHVI65M3cp42tKcVT0ivDXX7FCOpnDq0/ZYyFd1ZnPBbG9OHn5fq/7EqoceqopJnuiboYSSG3vYX2F+/qtzDYmdX+ULe/IxZRt1OciIrpyEREAREQBERAEREAREQBERAEREAREQBERAEREAX6CvxEBkFS78R+63cMimmkaxhcSTYALnLewvGJKdxdE4tcQW6hsbOFiAe1wSPquJx00WpNRyZ1zNibmuZRNDC8udtqaD1N+jj1DB+HqeptsFZmG1fMghnPUQTH+nnf8F50lqC43JV85Zmvg+v8ADFO3+rlD/wCxXz3EsMoRjLrfU1K2P5zyxVopOxA/05FO98ch0kmx7NNtgfDXjz0PQ2uSopmLBX00lnA2IDmnfdp6OF+xWq6N8kxEYJcXGwHVTvL+RayvpyZX6Y6Y/s3k3Go3cGjt0vZaN4YRKTdlbY5qYuOKpZKi+ZbMrhrCegus7sNlAB0Osemx3Xo/BeH9HHflU+pr4wC6Tq1/dwUgiweMcpp5BMQIa0gd/PlUJ8cV/khdePv+rmfyfFnklzCOosvlelsd4Z0s7Ax8QjcXlzpm+DewAG3hVXmHhDUQtfLDZ8TX6W/iPzsrmH4tRqvLL5X3OJUmtivUWWopnRuLXgtcOoKxLVTvqiIIiL0BERAEREAREQBERAEREAREQBERAF9RxlxAAuT2Xyptwqwdk1XqkF2xNLyPOlpdb8l43Y9Wps4Nwse+MS1MrIGO3Gs2J9ANz9ltVXCdr2k0tRHK4fuAnUfQEC/0WTHZ3VofKXuuJhHoGwDSDpt9rL6kwZtJUPMMziyOLmh47nYaf6rj6KjLGRTszchwapJJqS1V+pADgU3O5Og672spxScKGsaDV1EcLjvoJOr6gAkfVT2F0fs/6RLAZBETqt/5l7avsdXqovl+kFbSVdVJE+olY9mlgc4bOJuTbrbqpqtfJG9ilhsGqs3GTtb92ODjHCxzYzJTSsna3c6Tcj1B3HrZSvJeICTC5aQA89zg1rbHofi/+LVHYMdko6qItiMIJsWEuNwdtw7sprmmVmH0ss8DA105AaR1DSxriB/UB/KfKglFYqCcjzFYb4ary07nEyzk6PD6lkz6qEStN9Bu4A+DpBH5qyn4rBDE6oeGvLjcuZu0n/nzuqVxKka7CmVBvznzPaX3PQMBA+5ThjmV/P8AZpSXxS+6WnfY/wCR1HooK2EpY3WWjWntbHWJovDOKTvdE7OfavEHGOkZpYOrzs0DyewHqtJ2Fv174nGJPF3Wv4vpsvvM0LqdsFDTARuqHe8Rtcl1h9AN/qVEMw1dJRyuhbGZXMJa6V7nAucNiWgdBdcLDUKLyxhmffV/cmw+D5sOZUnlROhnerw4tFSOZEekjbFpHnwVMqLH4aiETxgNt713bNB+d/8Aqqs4d4v7bHNSyjW0AvYDvYgX29QLfbwurjMBnqvYmOMdNTRue/T3DBd5HzJ/x4UVfhmH/k01bp+vD6ENGnKpUyRf17HPzPkqHEKiSVtXDzXm+kXaL+BcAfmq1x/K09JLy5Gm/b5qa4CaSqqRTtjdEXnTHKHkuDv3dYOxBPhTLLlKKyMxVLQ99JJpLu+gE3+xG3qVo0KytktaxLi+H8lZoyv4ld4FwvfLGJaiRkMZ6F5tf0HU/QLfqOFEb2n2WqjkcP3ASCfQOAv9FIWCLEJKo1DnNawtiha02aHG4aCPw7ALk5MwGK0xlfI2SzxEGm3vsaXHV5GwH1XksZGLafQlhwlyipZvPTxK7qMBmZNySw672tZTWg4UhrA6rnZDcXDXE6vsASPqp9hnLlgbXvYHSRxvu4jq9ukNJ8/ED/L81GcsRDEWV080bp5Imh0bNRFyXEHp1U1SvljmsVKODz1JQk7W/djh4pwrPLL6WZkwaLkNO4HoQD9VAZ4HMcWuFiOoVhvxiSjmic2Ewe9uLuOofzLX4sYYxssc8YDROwPsOxPUfe66oVeZG5zjsJ8NUyXuQBERTlEIiIAiIgCIiAIi2KShfKQGNJubbBeNpK7Brqb8KMUENXpdfTKCw+jgWn+66mWuEjjPy68mEFmtpte/gK0MsZJghjhMcAbJE4kzO/eF9uv0WPieLUqfyw+Z9iaNJvUr+Wl/Rs9Q2eJz45BqjLemsHUx3pdaFHWe00raaOJ5mc+xksbcu+rT66irK4h5mhpY9TuXKSd4yAR9O4+iq+t4tuDS2mgjhJFtTRvv8zcj6L3DRp4tc1Lr90aq4nUpQ5duncsBhhEX6NMjdZi02vtzL3tf6afVRLC5W0dLVUdQZYnyPaWva0nZhNwdwq89oqTJzve1ddSmtBxOlMYFTTMm0i2pzd9vmLErSq4aU1YpYXGciTbV/wD258UGW/aqiIRvfI0G7nPaWhoG/cnb5qaZjEWJU81PA8OfCQWt7kNYGm39IP1PhRqgzbPiLvZ6cRUzHfEdmC38Tjv9yuvh3CGspXiZtVC0k3DjJYHvsbKWjhJqC18r2OcXjPiKue1jgQ1FP+j20lQZY5GSufcM1Agt02O48LJkrK8bKo1F3ezwjUXuGm/yt5PQKxv0YSLzOw97/wARkaCfW1rquOKGK1LLQtfEYrXtAQWC/p3XEMBUg3JPTqT1+IxrU8jir+JIMySOq2RVtKQ+Snd7wHXZ1wbeO30+aiePS0dZI6VzJopX7vjDQ5uruWm4IBPZc3h5WVbJSYX6WD4y74bHb3vN72tve9rFTPMmdY6V4Hs0MkhaCXBhGkns4dA4eLfncLypgZyXMV13PMNxHkxySimu5r5CwkUEUtVMdDXAsZfYkkWuPQG/28rpY1O6GpFfC3mwVDC2Ro8OFnt+RH+yrHM2camuPvkho2DRsB8gBsFNeH01RBDeWUCJzS7Q5usaRf3nA7Bt9gTuTsLm67WFlWWVFeniuVUzpfQ08GqqWmqOfC2WSRpvHGWgWd2Lzfe3yUyy/VNoI9dU4NlqpNZb30m9/S99vRReTiTYu5FHEHj98Nv9RckfkoJjuM1VVKZJS4m/zUFPBuDu7stYriLrrKkkT/MNO6kbK0Bx5kzJmSNF2loBsR9SEjzEyatjkhheGNY4FgHV72uD3fVxXEy5xBqomiGSITN7Me3V9u4+i263iyWAtp6eOF3TU1u49CbkfRRTwKd2+pZhxiUUllWit1/ZOMMliihbQSPa18jHAgno52kgHxbS0H1PhRfBSMOZW01RzYzM0Ma9jb2s6++4VZz4zK+Xml513vdTTDeLLwwMqYWTBosC8XIHqLH81LOhmhluU6WNyVZVGt/3cyU+XPapY2wvkl965LmloA9SSsHFrEWmaOBm4gYGX82G5+puVbmQcx0tTEHM5cTr/ABb79yvzNOQKepbNJJFqmktpkZ0asf/AJOnh5ctptLd+B3jKrxcs9rHmVFY+ZeEEsUrWUh592azYdPIVf1VE+MkPaQQbbhbNHE0q6vCVzNcWtzAiIrByEREAREQHSy9g5qqiOEODdbg3UeguepXoDJWRfY45oHCJ7bg8+3S2+xUG4PYWx0Mz5KbmdGtl/AfKm3EzMBoKNscexLRf1K+W4jXnXrfDx2/L9/jxLNOKjHMzoY3naio93O5kgFgXG/TwqxzPxqnmu2H3WqtautfK4ue4knysC0MPwilTX/Zr26f79bnEqrexu4hi0s7ryPLj81pqT5BwRlXVRxP2D3ab+FizxhDKapkiZ0Y4tv5stGNSMZ8qKsWngn8Pz8307XsdKjzG4Yc5nNOvWwBlz8GiUO28bjb0XXwrFIRFEdbREGESxHq513X2/eJBaAe1u1lXNLGXOAVy4TwypX07A+UtqZIjK2K2xAt1+4V6fE+S0mr6EeGwHPi5uWVXts3+PyRThplw1dbuDybkvN7AMHU37KYZr4g4c8sp3QPdHT3ZGWylu2wuRY+FC8HzRLQtqKZgtzhoJ7ix3/yFIHZNpKWninrXPL5xqbHGBe3kkr2rxCFGEZR1b1t4eP6JKPC51JyjN2s7eb7fk4n6RpKiqYIy6GK24c69yATbVba+wvba67clRDJFLHzINRAAZ7oYxpPvOD3DU+QAAfzHr0UOzWKQWNLrt/Ha4P0Udo5ffFyVNR4o5wzOBDicByaypZr3tr5lm4dWU8NOY4ZWsDXl0spsHuAbZvIvuOrx594E2FwNPBcwQTSvBjp2tYCWiQCzj0Ac4799R86SB1WXHcoQ/oyKrhJJcdMg/Cfkudw0yiyrlfzSWxsY57nDsAoFxhZMyha3Qsz4Q41MufTXWz0tvodKogouQ0BzNnOdI/bW4g2a2Nn7rLXNye+/QNWXGMTgkAJla2ANYGwx/GdLA20hsBq6+8fOw3svzJmWKetrHxOJEbWucCOtmr8xCLCGF7WioJbcAnTa42+yjfG0tqZZ/4L5snM18v7NmHEGM5ToTFDTta1zwHgueRu9r7nU4k3Gm2n5dSsceI0z2RmQw6NWqRsbWtkd71hGLN91oaL6v4j1IAEYwHLEldU8qG+kn6AeT8lKKvC8Jozy5HyzPbs4x2DQe4BPVSz41GNkoXIIcFk21KdvvdePZeZmgrYGVDp2zQiUyA3Fw2OK/SO7d3afdtbYdLk+7D8VwikcXvbUC+5DdLhfwPksWbXUtwaXWGn8XX8l1eHGVYakyPqHFsMbC9zh+QC5nxSMqWaVP1OHwtxrunn0Su3/niQJ7bFfllYPErKEVLy305LopGamuP5rBw6yQ2tc9z3aY4m63nqbDsPmqPxMcmc9fDpczIpaWvft5b3vpbxIjQ4jNAdUbnN9FYGWONFRBZsvvNXxiTsKDHNjZMHAe65xFj6jsq6qbajboq3LpYy+eFmuuz9TrF4J4SKkpXv0PTOA59oqyxDuXIRa7Tb7rVznkVtXBHDG2Jup9/aLb7+SvONNVPjcHMcQR4XoXhRmV1bTOil3IB+47rExmAlg2qtJ9fv+NfHfxuipCpn0ZROZcDNHUPgLg7Qbah0PouUrZ414W1ohkZT8sbgyfjI7qpl9DgcR8RQjUZBOOWVgiIrhwEREBaPBuoqJHSQsnbHE0a3McbareFYfEHLn6Sow+M3c1tjbyF50oax0bgQSNxe3cL0FkfO0FSWR01ojHF+s5jtnEDe118zxLD1KVbnw+y299+5ZpyTWVlCYlgc0Di2RhFu9lz16rraCkqow6eHSH9H290qEY9wRjkBdTOH0/2VjD8ZjLSovT9b/axzKi1sQPhH/wCIQf6wsXFFpNfP/wCo5dvAstVGE1bJZI3Oax2rYdV0sdx7CaiZ8skE7XPNyNQtf6qb4iEqvMh8y7H0FGjzcMqbdrq3TR5r7XIHkbBjUVccdvicB9L7/krjr8GqW4xFIzTyo9LAdQ2YBYiygeWMy0tFVPma27QHCNt9wSNiVGK3NEj6gv1u3cXXuepN17NTryulb3+SdRhg4KDmrWa8btvz2SSJBxWwY0uIPLRs46x6O3XawnPdLVU8dNXxFwjFmSt+Jo/yubnDOMFfHASLSxsDHOO+r5pSVGElrS9swcB7waRY/wCy4k/kSysnhSs80pLpdX1utLp36/3qa/EPIjaVsc0L+ZDKNTHd/QqvAbFT7Pmem1TI4YWaIYRpY29z6lQItPhaGFUsnzHz3EnHmK38utvPTbS9rXt1Lg4dVPteHVVGdzp5jB8x1svrDD7DhE8hGmSody29jpHxKD8Ps0+w1LZSLgXu3yCNwu3xKz8yuDGxM5bGA2Zt1PU7KnOhLmZVtf7e/wCjYpYpOlzHa1rvVXuult9bJ+p1+CMwNY8npy339FrY5ieGa5dFPKCS6x17Xud7eFxeGmbY6CUySNLwWlukbdV1avHMJkc53s8oLrn4xYEritFqTVnv08kTYWopWqN7xXVWvd3uro7nCTSW1vL/AGhhOjz36KAUkTPaSKnVpvvbr13t819YPm51FVcyDYA9OxHgqUVea8LqncyWmcyQ7u5TrBx7mySjOF3Z6+p3GpTnUbUk9V4brTZ9Oq7mvnzJ9NTwU8tO5zmzjUNXUKQ4FlmQYI8x6Q+d4+Iht2DxdRzN2d4KpsEUbOXHANIubmy085Z7bPDBFCCxkLNOm/U93LzJOSULe/dzyU4Qiqjkrrfa9k21ot3tsTbHctyOwNnMLXPp3E+6dVmE9LhV9kjOUmHSus0Oa4aXNPRw8LeyVn5tPDPFMC9kzC0tv0P4lq4FV0et4mjfI09NBsR811Z004yjfb2jiCjV+fOtb+GqetrX6O5MDl2gxaKV9IHQzsaXuiO7T50qnsQpeW8t8FXVglQI2Pbh9LIHyt0GWQ3sD4CyYTwYaTzapwBO5BUFPHU6N7u/b3ovwUuJwi4We99NdbW1/wAvqUth+DyzuDY2E3+S9BcMsqnD6YyS7Eg9fJXYo8PoqOMuii1hnV9th6ri50z9BS+7MWzCSL3Gxu2aSNr2WficdVxrVOmvLr6vt2v3MaMFDVkA41Vc7ZmQvma+O2trWm4bf/KrBbWIVrpXucSTc7X7Baq+lwlDkUY0/ArTlmdwiIrRyEREAWWCpcw3a4tPyWJF41fcE4wfitVxclkp5sMTgeWe9uxVhYLxYpJhI5xMMrnDQ0H3QNr3VCr9us3EcLw9bpZ9iWNWSPWkWLRzB+8dRHG0Fzxbv4XIxbJNBV9WiN57OFl5zwzMVRTn9XI4A9RfY+qn+F8bZrvNTG2QvaGB34QO4+ax6vCsRSeak7/n13+7Jo1k9GbmYeB8jLugdcfdV3imU6mnJ1xu272V+YDnyln/AGNRy9EYLhIfif3aAu7NLHKGCeFrjK3U0s3NvJAXNPieIoPLUXr+1r6oOnGWx5bwyn1SAO/NWjV8P4Br5bnObHC579hqZIIBK0Htodewd5a4esxxHhlR1B1QOa1/joVGsdyjicHMcx7ncxuhxBN3ssBpd5FgPsvpsBxrCuH/AGfK/VeuxWnSmnoVZBRAz6e11MM45Xp6fUyM3c3TuXsJ3YHbtaLt691EKuiqIJNT2OB9Ft4pnSedumRxd069dhYb9ei1qGIoOLe97/4RSTNzJOCRVUpicbOcHBnTeQNJY0/JxFvUhZ804BFBHCN+a9gke0/uaiSxvm+mzj/qCi2G4q+B4ewkEG4I6gg3BCz4tmGWokMkji5xNy5xuSfmka1Pl2a1FncnOWsgNnpdbtet/MEQaBYmOPW7V4vs0W7qOZfwBstYyJxIa+RrLjqA5wFx91rQZymZy7ON4v2Zv8G+r3fG+61IMwyNmErSQ8HUCOoN73HzupHVo6fo8tImmJ5Tp3QVL49TTTPDSH6SHBz3MGkgCztr6bdO+y5eTMqtndIZA8xxsc92gAusLABt9rlxaPutebGq2tGgCRwJ1W3tc9XEdL/NS3KmQK9zCw3ax9i5vY2Nxf0Kr1+IYOnUWeS99j2MJtaEKztls0lQ+MXOk7Hy07td9WkH6rn4ZlepqCAyN3rZX/Bw/haWuq5Q9zWhoB94gNFmtHyHRd6nMUWpkELWljdZL9jbyLr5nH8bhnaoL35L+7FmFF2+YqTLvA+V9nTHSPsrDwjIdBSW2Ejx2aLlY8az5SwhpnqNYewnRGd2u7AhVzinG2X9X7NG1jowW6+7ge5HRZNsZjfG329NvVsmvCBcj8UjhEf7OCOS9pDbt58KDY7xWpIQ0hxmlZIdTb+45oJt/hUtimZaioP6yRxFyQ2+wv4XMJWhQ4JHR1pX7dP16IjlXfQmeP8AE6pndM2I8qGY3MY6KHyzud8RJ9VjRbdKhTpK0FYgcm9wiIpjwIiIAiIgCIiAIiIAiIgPpkhHQkeikOB5+rKSQPjlcSBpGrew8bqOIo50oVNJK56m1sXDgPGGF/JjqY9Aa4l8rfide6nWCZ5imjkfHO0tD9LIn2LnAnZeZFlhqXMILXEW32KyK3BqUnmpvK/f1JVWfU9VYhQ00xLKiANda5LbEAHuVDsa4MU04Lqdzb+Bt+SrLBeKNbT6xr1iQaXatzb5E9FOsG4uU0ssDZGmBjG2e9puXG3X7rMlgsXhneGq7af56xJc8JbkLx7hTV05NmlwHyUWOCT6tPLdfxZemKDNTZYeY18csbn6GsJBeR22W2+CmD3XpjzGjU5vgeVJT4xWgrVF6pr8X/o8dFPYoLAuFtXUEXaWg/JWPgnBWCEB1Q8X8H/ZSfG82imjheSyOGV2m7bami+5IULxritT01RM1n/aY3Msxx2s4jr0UbxOMxekE7ei/b9Ue5YR3LBw7DaWEtZBCHOIuC4WBt3C5uOZ3ihia987GjmaHwssHAA7lUpjPFKtnEbQ/QIrhpbsbH5jdROere8kucSTublT0eDVJa1ZW7L3+Wzl1kti3sf4wwMM0dPGZGvtokf1bbwoBjnEGtq363ykHTp93bbxso0i2KHD6FH+MSF1JM+5JS7qSfVfCIr5wEREAREQBERAEREAREQBERAEREAREQBERAEREAREQG1SYnLEQWPcNJuLHoV3o+JGINe9/Pfqe3S436jwouiinQpz1lFP6Hqk0bVVicsmz3ucOtiVqoikUVFWSPAiIvQ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671513"/>
            <a:ext cx="1733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RERQUEhMUFRQUFxgVGBMWGBcYGhcZGhQVFxgWFR0ZHCYeGBkkHBcUIC8gIycpLC4tFx4xNTAqNSYrLCkBCQoKDgwOGg8PGTUkHyQvLywpLzUqLywqLCw0LC8yLDUvKTIsLSksKSwsNCwsLywpKS0sLCwvKSwsNCwsLSwtLP/AABEIAMkA+wMBIgACEQEDEQH/xAAcAAEAAgMBAQEAAAAAAAAAAAAABgcDBAUIAgH/xABCEAABAwIEBQEGAgkCAwkAAAABAAIDBBEFBhIhBxMxQVFxFCIyYYGRUqEVIzNCYoKSscFy0eHw8SQ0NUNzorLCw//EABoBAQADAQEBAAAAAAAAAAAAAAADBAUCAQb/xAAwEQACAQIEBAQGAwADAAAAAAAAAQIDEQQSITEFE0FhUXGR8BQigaGx0TLB4RUj8f/aAAwDAQACEQMRAD8Ao1ERAEREAREQBERAEREARF06fL0z4XTNYTG2wLrGwvewJ7XsfsuZTjHdg5iL9K/F0AiIgCIiAIiIAiIgCIiAIiIAiIgCIiAIiIAiIgCIiAIiIAiIgCIutgmAOqtYYW6mtL9JIBcBa4bfq61zbwCuZSUVdklOlKrLLHc5QV4ZdoQMBlbbd93/ANBYP/0KpmShcyQNcCDe35q+8KhthrWeaWV3/vJ/tGFj8Uq2jCz6kkKUlJxkrWPPkzbOPqV8Ldno3Omc1ov73+VsY1gD6XQJLBzmh2i4Lmg9NY/dJFjY72IWsprRHKoTcHO2iOUiIpCEIiIAiIgCIiAIiIAiIgCIiAIiIAiIgCIiAIiIAiIgCIurlukhlnY2d+iMkBzrXsO5t3XM5ZYuTBy7Lcw6aSN4cwOuDfZXPSZTwVgFpmyfNxLPy0OXShosNZ8Hsf8AM+R3+APyWPV4pHWKg2WaUZRkpRdmQajohWBrnx2Itc23b4P8TO1ure21grFiaGvZBcf92LP6oHH+7l+xy9qeWkb/AKNAP303/NcJ2F1ntzCZfffZwkDri1utx8gfssSrVdZ66JbI33JYhXnZOz+pGqrCvZS97WXNzZ3dx/h/Cwdz1PQWF1AsTjnkeXPa65N+i9AT4uyNt5qmMjyYy/1+JnzH3XLlzbho+N0bvSnYP7OCuYbHVI65M3cp42tKcVT0ivDXX7FCOpnDq0/ZYyFd1ZnPBbG9OHn5fq/7EqoceqopJnuiboYSSG3vYX2F+/qtzDYmdX+ULe/IxZRt1OciIrpyEREAREQBERAEREAREQBERAEREAREQBERAEREAX6CvxEBkFS78R+63cMimmkaxhcSTYALnLewvGJKdxdE4tcQW6hsbOFiAe1wSPquJx00WpNRyZ1zNibmuZRNDC8udtqaD1N+jj1DB+HqeptsFZmG1fMghnPUQTH+nnf8F50lqC43JV85Zmvg+v8ADFO3+rlD/wCxXz3EsMoRjLrfU1K2P5zyxVopOxA/05FO98ch0kmx7NNtgfDXjz0PQ2uSopmLBX00lnA2IDmnfdp6OF+xWq6N8kxEYJcXGwHVTvL+RayvpyZX6Y6Y/s3k3Go3cGjt0vZaN4YRKTdlbY5qYuOKpZKi+ZbMrhrCegus7sNlAB0Osemx3Xo/BeH9HHflU+pr4wC6Tq1/dwUgiweMcpp5BMQIa0gd/PlUJ8cV/khdePv+rmfyfFnklzCOosvlelsd4Z0s7Ax8QjcXlzpm+DewAG3hVXmHhDUQtfLDZ8TX6W/iPzsrmH4tRqvLL5X3OJUmtivUWWopnRuLXgtcOoKxLVTvqiIIiL0BERAEREAREQBERAEREAREQBERAF9RxlxAAuT2Xyptwqwdk1XqkF2xNLyPOlpdb8l43Y9Wps4Nwse+MS1MrIGO3Gs2J9ANz9ltVXCdr2k0tRHK4fuAnUfQEC/0WTHZ3VofKXuuJhHoGwDSDpt9rL6kwZtJUPMMziyOLmh47nYaf6rj6KjLGRTszchwapJJqS1V+pADgU3O5Og672spxScKGsaDV1EcLjvoJOr6gAkfVT2F0fs/6RLAZBETqt/5l7avsdXqovl+kFbSVdVJE+olY9mlgc4bOJuTbrbqpqtfJG9ilhsGqs3GTtb92ODjHCxzYzJTSsna3c6Tcj1B3HrZSvJeICTC5aQA89zg1rbHofi/+LVHYMdko6qItiMIJsWEuNwdtw7sprmmVmH0ss8DA105AaR1DSxriB/UB/KfKglFYqCcjzFYb4ary07nEyzk6PD6lkz6qEStN9Bu4A+DpBH5qyn4rBDE6oeGvLjcuZu0n/nzuqVxKka7CmVBvznzPaX3PQMBA+5ThjmV/P8AZpSXxS+6WnfY/wCR1HooK2EpY3WWjWntbHWJovDOKTvdE7OfavEHGOkZpYOrzs0DyewHqtJ2Fv174nGJPF3Wv4vpsvvM0LqdsFDTARuqHe8Rtcl1h9AN/qVEMw1dJRyuhbGZXMJa6V7nAucNiWgdBdcLDUKLyxhmffV/cmw+D5sOZUnlROhnerw4tFSOZEekjbFpHnwVMqLH4aiETxgNt713bNB+d/8Aqqs4d4v7bHNSyjW0AvYDvYgX29QLfbwurjMBnqvYmOMdNTRue/T3DBd5HzJ/x4UVfhmH/k01bp+vD6ENGnKpUyRf17HPzPkqHEKiSVtXDzXm+kXaL+BcAfmq1x/K09JLy5Gm/b5qa4CaSqqRTtjdEXnTHKHkuDv3dYOxBPhTLLlKKyMxVLQ99JJpLu+gE3+xG3qVo0KytktaxLi+H8lZoyv4ld4FwvfLGJaiRkMZ6F5tf0HU/QLfqOFEb2n2WqjkcP3ASCfQOAv9FIWCLEJKo1DnNawtiha02aHG4aCPw7ALk5MwGK0xlfI2SzxEGm3vsaXHV5GwH1XksZGLafQlhwlyipZvPTxK7qMBmZNySw672tZTWg4UhrA6rnZDcXDXE6vsASPqp9hnLlgbXvYHSRxvu4jq9ukNJ8/ED/L81GcsRDEWV080bp5Imh0bNRFyXEHp1U1SvljmsVKODz1JQk7W/djh4pwrPLL6WZkwaLkNO4HoQD9VAZ4HMcWuFiOoVhvxiSjmic2Ewe9uLuOofzLX4sYYxssc8YDROwPsOxPUfe66oVeZG5zjsJ8NUyXuQBERTlEIiIAiIgCIiAIi2KShfKQGNJubbBeNpK7Brqb8KMUENXpdfTKCw+jgWn+66mWuEjjPy68mEFmtpte/gK0MsZJghjhMcAbJE4kzO/eF9uv0WPieLUqfyw+Z9iaNJvUr+Wl/Rs9Q2eJz45BqjLemsHUx3pdaFHWe00raaOJ5mc+xksbcu+rT66irK4h5mhpY9TuXKSd4yAR9O4+iq+t4tuDS2mgjhJFtTRvv8zcj6L3DRp4tc1Lr90aq4nUpQ5duncsBhhEX6NMjdZi02vtzL3tf6afVRLC5W0dLVUdQZYnyPaWva0nZhNwdwq89oqTJzve1ddSmtBxOlMYFTTMm0i2pzd9vmLErSq4aU1YpYXGciTbV/wD258UGW/aqiIRvfI0G7nPaWhoG/cnb5qaZjEWJU81PA8OfCQWt7kNYGm39IP1PhRqgzbPiLvZ6cRUzHfEdmC38Tjv9yuvh3CGspXiZtVC0k3DjJYHvsbKWjhJqC18r2OcXjPiKue1jgQ1FP+j20lQZY5GSufcM1Agt02O48LJkrK8bKo1F3ezwjUXuGm/yt5PQKxv0YSLzOw97/wARkaCfW1rquOKGK1LLQtfEYrXtAQWC/p3XEMBUg3JPTqT1+IxrU8jir+JIMySOq2RVtKQ+Snd7wHXZ1wbeO30+aiePS0dZI6VzJopX7vjDQ5uruWm4IBPZc3h5WVbJSYX6WD4y74bHb3vN72tve9rFTPMmdY6V4Hs0MkhaCXBhGkns4dA4eLfncLypgZyXMV13PMNxHkxySimu5r5CwkUEUtVMdDXAsZfYkkWuPQG/28rpY1O6GpFfC3mwVDC2Ro8OFnt+RH+yrHM2camuPvkho2DRsB8gBsFNeH01RBDeWUCJzS7Q5usaRf3nA7Bt9gTuTsLm67WFlWWVFeniuVUzpfQ08GqqWmqOfC2WSRpvHGWgWd2Lzfe3yUyy/VNoI9dU4NlqpNZb30m9/S99vRReTiTYu5FHEHj98Nv9RckfkoJjuM1VVKZJS4m/zUFPBuDu7stYriLrrKkkT/MNO6kbK0Bx5kzJmSNF2loBsR9SEjzEyatjkhheGNY4FgHV72uD3fVxXEy5xBqomiGSITN7Me3V9u4+i263iyWAtp6eOF3TU1u49CbkfRRTwKd2+pZhxiUUllWit1/ZOMMliihbQSPa18jHAgno52kgHxbS0H1PhRfBSMOZW01RzYzM0Ma9jb2s6++4VZz4zK+Xml513vdTTDeLLwwMqYWTBosC8XIHqLH81LOhmhluU6WNyVZVGt/3cyU+XPapY2wvkl965LmloA9SSsHFrEWmaOBm4gYGX82G5+puVbmQcx0tTEHM5cTr/ABb79yvzNOQKepbNJJFqmktpkZ0asf/AJOnh5ctptLd+B3jKrxcs9rHmVFY+ZeEEsUrWUh592azYdPIVf1VE+MkPaQQbbhbNHE0q6vCVzNcWtzAiIrByEREAREQHSy9g5qqiOEODdbg3UeguepXoDJWRfY45oHCJ7bg8+3S2+xUG4PYWx0Mz5KbmdGtl/AfKm3EzMBoKNscexLRf1K+W4jXnXrfDx2/L9/jxLNOKjHMzoY3naio93O5kgFgXG/TwqxzPxqnmu2H3WqtautfK4ue4knysC0MPwilTX/Zr26f79bnEqrexu4hi0s7ryPLj81pqT5BwRlXVRxP2D3ab+FizxhDKapkiZ0Y4tv5stGNSMZ8qKsWngn8Pz8307XsdKjzG4Yc5nNOvWwBlz8GiUO28bjb0XXwrFIRFEdbREGESxHq513X2/eJBaAe1u1lXNLGXOAVy4TwypX07A+UtqZIjK2K2xAt1+4V6fE+S0mr6EeGwHPi5uWVXts3+PyRThplw1dbuDybkvN7AMHU37KYZr4g4c8sp3QPdHT3ZGWylu2wuRY+FC8HzRLQtqKZgtzhoJ7ix3/yFIHZNpKWninrXPL5xqbHGBe3kkr2rxCFGEZR1b1t4eP6JKPC51JyjN2s7eb7fk4n6RpKiqYIy6GK24c69yATbVba+wvba67clRDJFLHzINRAAZ7oYxpPvOD3DU+QAAfzHr0UOzWKQWNLrt/Ha4P0Udo5ffFyVNR4o5wzOBDicByaypZr3tr5lm4dWU8NOY4ZWsDXl0spsHuAbZvIvuOrx594E2FwNPBcwQTSvBjp2tYCWiQCzj0Ac4799R86SB1WXHcoQ/oyKrhJJcdMg/Cfkudw0yiyrlfzSWxsY57nDsAoFxhZMyha3Qsz4Q41MufTXWz0tvodKogouQ0BzNnOdI/bW4g2a2Nn7rLXNye+/QNWXGMTgkAJla2ANYGwx/GdLA20hsBq6+8fOw3svzJmWKetrHxOJEbWucCOtmr8xCLCGF7WioJbcAnTa42+yjfG0tqZZ/4L5snM18v7NmHEGM5ToTFDTta1zwHgueRu9r7nU4k3Gm2n5dSsceI0z2RmQw6NWqRsbWtkd71hGLN91oaL6v4j1IAEYwHLEldU8qG+kn6AeT8lKKvC8Jozy5HyzPbs4x2DQe4BPVSz41GNkoXIIcFk21KdvvdePZeZmgrYGVDp2zQiUyA3Fw2OK/SO7d3afdtbYdLk+7D8VwikcXvbUC+5DdLhfwPksWbXUtwaXWGn8XX8l1eHGVYakyPqHFsMbC9zh+QC5nxSMqWaVP1OHwtxrunn0Su3/niQJ7bFfllYPErKEVLy305LopGamuP5rBw6yQ2tc9z3aY4m63nqbDsPmqPxMcmc9fDpczIpaWvft5b3vpbxIjQ4jNAdUbnN9FYGWONFRBZsvvNXxiTsKDHNjZMHAe65xFj6jsq6qbajboq3LpYy+eFmuuz9TrF4J4SKkpXv0PTOA59oqyxDuXIRa7Tb7rVznkVtXBHDG2Jup9/aLb7+SvONNVPjcHMcQR4XoXhRmV1bTOil3IB+47rExmAlg2qtJ9fv+NfHfxuipCpn0ZROZcDNHUPgLg7Qbah0PouUrZ414W1ohkZT8sbgyfjI7qpl9DgcR8RQjUZBOOWVgiIrhwEREBaPBuoqJHSQsnbHE0a3McbareFYfEHLn6Sow+M3c1tjbyF50oax0bgQSNxe3cL0FkfO0FSWR01ojHF+s5jtnEDe118zxLD1KVbnw+y299+5ZpyTWVlCYlgc0Di2RhFu9lz16rraCkqow6eHSH9H290qEY9wRjkBdTOH0/2VjD8ZjLSovT9b/axzKi1sQPhH/wCIQf6wsXFFpNfP/wCo5dvAstVGE1bJZI3Oax2rYdV0sdx7CaiZ8skE7XPNyNQtf6qb4iEqvMh8y7H0FGjzcMqbdrq3TR5r7XIHkbBjUVccdvicB9L7/krjr8GqW4xFIzTyo9LAdQ2YBYiygeWMy0tFVPma27QHCNt9wSNiVGK3NEj6gv1u3cXXuepN17NTryulb3+SdRhg4KDmrWa8btvz2SSJBxWwY0uIPLRs46x6O3XawnPdLVU8dNXxFwjFmSt+Jo/yubnDOMFfHASLSxsDHOO+r5pSVGElrS9swcB7waRY/wCy4k/kSysnhSs80pLpdX1utLp36/3qa/EPIjaVsc0L+ZDKNTHd/QqvAbFT7Pmem1TI4YWaIYRpY29z6lQItPhaGFUsnzHz3EnHmK38utvPTbS9rXt1Lg4dVPteHVVGdzp5jB8x1svrDD7DhE8hGmSody29jpHxKD8Ps0+w1LZSLgXu3yCNwu3xKz8yuDGxM5bGA2Zt1PU7KnOhLmZVtf7e/wCjYpYpOlzHa1rvVXuult9bJ+p1+CMwNY8npy339FrY5ieGa5dFPKCS6x17Xud7eFxeGmbY6CUySNLwWlukbdV1avHMJkc53s8oLrn4xYEritFqTVnv08kTYWopWqN7xXVWvd3uro7nCTSW1vL/AGhhOjz36KAUkTPaSKnVpvvbr13t819YPm51FVcyDYA9OxHgqUVea8LqncyWmcyQ7u5TrBx7mySjOF3Z6+p3GpTnUbUk9V4brTZ9Oq7mvnzJ9NTwU8tO5zmzjUNXUKQ4FlmQYI8x6Q+d4+Iht2DxdRzN2d4KpsEUbOXHANIubmy085Z7bPDBFCCxkLNOm/U93LzJOSULe/dzyU4Qiqjkrrfa9k21ot3tsTbHctyOwNnMLXPp3E+6dVmE9LhV9kjOUmHSus0Oa4aXNPRw8LeyVn5tPDPFMC9kzC0tv0P4lq4FV0et4mjfI09NBsR811Z004yjfb2jiCjV+fOtb+GqetrX6O5MDl2gxaKV9IHQzsaXuiO7T50qnsQpeW8t8FXVglQI2Pbh9LIHyt0GWQ3sD4CyYTwYaTzapwBO5BUFPHU6N7u/b3ovwUuJwi4We99NdbW1/wAvqUth+DyzuDY2E3+S9BcMsqnD6YyS7Eg9fJXYo8PoqOMuii1hnV9th6ri50z9BS+7MWzCSL3Gxu2aSNr2WficdVxrVOmvLr6vt2v3MaMFDVkA41Vc7ZmQvma+O2trWm4bf/KrBbWIVrpXucSTc7X7Baq+lwlDkUY0/ArTlmdwiIrRyEREAWWCpcw3a4tPyWJF41fcE4wfitVxclkp5sMTgeWe9uxVhYLxYpJhI5xMMrnDQ0H3QNr3VCr9us3EcLw9bpZ9iWNWSPWkWLRzB+8dRHG0Fzxbv4XIxbJNBV9WiN57OFl5zwzMVRTn9XI4A9RfY+qn+F8bZrvNTG2QvaGB34QO4+ax6vCsRSeak7/n13+7Jo1k9GbmYeB8jLugdcfdV3imU6mnJ1xu272V+YDnyln/AGNRy9EYLhIfif3aAu7NLHKGCeFrjK3U0s3NvJAXNPieIoPLUXr+1r6oOnGWx5bwyn1SAO/NWjV8P4Br5bnObHC579hqZIIBK0Htodewd5a4esxxHhlR1B1QOa1/joVGsdyjicHMcx7ncxuhxBN3ssBpd5FgPsvpsBxrCuH/AGfK/VeuxWnSmnoVZBRAz6e11MM45Xp6fUyM3c3TuXsJ3YHbtaLt691EKuiqIJNT2OB9Ft4pnSedumRxd069dhYb9ei1qGIoOLe97/4RSTNzJOCRVUpicbOcHBnTeQNJY0/JxFvUhZ804BFBHCN+a9gke0/uaiSxvm+mzj/qCi2G4q+B4ewkEG4I6gg3BCz4tmGWokMkji5xNy5xuSfmka1Pl2a1FncnOWsgNnpdbtet/MEQaBYmOPW7V4vs0W7qOZfwBstYyJxIa+RrLjqA5wFx91rQZymZy7ON4v2Zv8G+r3fG+61IMwyNmErSQ8HUCOoN73HzupHVo6fo8tImmJ5Tp3QVL49TTTPDSH6SHBz3MGkgCztr6bdO+y5eTMqtndIZA8xxsc92gAusLABt9rlxaPutebGq2tGgCRwJ1W3tc9XEdL/NS3KmQK9zCw3ax9i5vY2Nxf0Kr1+IYOnUWeS99j2MJtaEKztls0lQ+MXOk7Hy07td9WkH6rn4ZlepqCAyN3rZX/Bw/haWuq5Q9zWhoB94gNFmtHyHRd6nMUWpkELWljdZL9jbyLr5nH8bhnaoL35L+7FmFF2+YqTLvA+V9nTHSPsrDwjIdBSW2Ejx2aLlY8az5SwhpnqNYewnRGd2u7AhVzinG2X9X7NG1jowW6+7ge5HRZNsZjfG329NvVsmvCBcj8UjhEf7OCOS9pDbt58KDY7xWpIQ0hxmlZIdTb+45oJt/hUtimZaioP6yRxFyQ2+wv4XMJWhQ4JHR1pX7dP16IjlXfQmeP8AE6pndM2I8qGY3MY6KHyzud8RJ9VjRbdKhTpK0FYgcm9wiIpjwIiIAiIgCIiAIiIAiIgPpkhHQkeikOB5+rKSQPjlcSBpGrew8bqOIo50oVNJK56m1sXDgPGGF/JjqY9Aa4l8rfide6nWCZ5imjkfHO0tD9LIn2LnAnZeZFlhqXMILXEW32KyK3BqUnmpvK/f1JVWfU9VYhQ00xLKiANda5LbEAHuVDsa4MU04Lqdzb+Bt+SrLBeKNbT6xr1iQaXatzb5E9FOsG4uU0ssDZGmBjG2e9puXG3X7rMlgsXhneGq7af56xJc8JbkLx7hTV05NmlwHyUWOCT6tPLdfxZemKDNTZYeY18csbn6GsJBeR22W2+CmD3XpjzGjU5vgeVJT4xWgrVF6pr8X/o8dFPYoLAuFtXUEXaWg/JWPgnBWCEB1Q8X8H/ZSfG82imjheSyOGV2m7bami+5IULxritT01RM1n/aY3Msxx2s4jr0UbxOMxekE7ei/b9Ue5YR3LBw7DaWEtZBCHOIuC4WBt3C5uOZ3ihia987GjmaHwssHAA7lUpjPFKtnEbQ/QIrhpbsbH5jdROere8kucSTublT0eDVJa1ZW7L3+Wzl1kti3sf4wwMM0dPGZGvtokf1bbwoBjnEGtq363ykHTp93bbxso0i2KHD6FH+MSF1JM+5JS7qSfVfCIr5wEREAREQBERAEREAREQBERAEREAREQBERAEREAREQG1SYnLEQWPcNJuLHoV3o+JGINe9/Pfqe3S436jwouiinQpz1lFP6Hqk0bVVicsmz3ucOtiVqoikUVFWSPAiIvQ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2400" y="-519113"/>
            <a:ext cx="1733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" y="1905000"/>
            <a:ext cx="8491537" cy="29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to Dental Care</a:t>
            </a:r>
            <a:endParaRPr lang="en-US" dirty="0"/>
          </a:p>
        </p:txBody>
      </p:sp>
      <p:sp>
        <p:nvSpPr>
          <p:cNvPr id="4" name="AutoShape 2" descr="data:image/jpeg;base64,/9j/4AAQSkZJRgABAQAAAQABAAD/2wCEAAkGBhIRERQUEhMUFRQUFxgVGBMWGBcYGhcZGhQVFxgWFR0ZHCYeGBkkHBcUIC8gIycpLC4tFx4xNTAqNSYrLCkBCQoKDgwOGg8PGTUkHyQvLywpLzUqLywqLCw0LC8yLDUvKTIsLSksKSwsNCwsLywpKS0sLCwvKSwsNCwsLSwtLP/AABEIAMkA+wMBIgACEQEDEQH/xAAcAAEAAgMBAQEAAAAAAAAAAAAABgcDBAUIAgH/xABCEAABAwIEBQEGAgkCAwkAAAABAAIDBBEFBhIhBxMxQVFxFCIyYYGRUqEVIzNCYoKSscFy0eHw8SQ0NUNzorLCw//EABoBAQADAQEBAAAAAAAAAAAAAAADBAUCAQb/xAAwEQACAQIEBAQGAwADAAAAAAAAAQIDEQQSITEFE0FhUXGR8BQigaGx0TLB4RUj8f/aAAwDAQACEQMRAD8Ao1ERAEREAREQBERAEREARF06fL0z4XTNYTG2wLrGwvewJ7XsfsuZTjHdg5iL9K/F0AiIgCIiAIiIAiIgCIiAIiIAiIgCIiAIiIAiIgCIiAIiIAiIgCIutgmAOqtYYW6mtL9JIBcBa4bfq61zbwCuZSUVdklOlKrLLHc5QV4ZdoQMBlbbd93/ANBYP/0KpmShcyQNcCDe35q+8KhthrWeaWV3/vJ/tGFj8Uq2jCz6kkKUlJxkrWPPkzbOPqV8Ldno3Omc1ov73+VsY1gD6XQJLBzmh2i4Lmg9NY/dJFjY72IWsprRHKoTcHO2iOUiIpCEIiIAiIgCIiAIiIAiIgCIiAIiIAiIgCIiAIiIAiIgCIurlukhlnY2d+iMkBzrXsO5t3XM5ZYuTBy7Lcw6aSN4cwOuDfZXPSZTwVgFpmyfNxLPy0OXShosNZ8Hsf8AM+R3+APyWPV4pHWKg2WaUZRkpRdmQajohWBrnx2Itc23b4P8TO1ure21grFiaGvZBcf92LP6oHH+7l+xy9qeWkb/AKNAP303/NcJ2F1ntzCZfffZwkDri1utx8gfssSrVdZ66JbI33JYhXnZOz+pGqrCvZS97WXNzZ3dx/h/Cwdz1PQWF1AsTjnkeXPa65N+i9AT4uyNt5qmMjyYy/1+JnzH3XLlzbho+N0bvSnYP7OCuYbHVI65M3cp42tKcVT0ivDXX7FCOpnDq0/ZYyFd1ZnPBbG9OHn5fq/7EqoceqopJnuiboYSSG3vYX2F+/qtzDYmdX+ULe/IxZRt1OciIrpyEREAREQBERAEREAREQBERAEREAREQBERAEREAX6CvxEBkFS78R+63cMimmkaxhcSTYALnLewvGJKdxdE4tcQW6hsbOFiAe1wSPquJx00WpNRyZ1zNibmuZRNDC8udtqaD1N+jj1DB+HqeptsFZmG1fMghnPUQTH+nnf8F50lqC43JV85Zmvg+v8ADFO3+rlD/wCxXz3EsMoRjLrfU1K2P5zyxVopOxA/05FO98ch0kmx7NNtgfDXjz0PQ2uSopmLBX00lnA2IDmnfdp6OF+xWq6N8kxEYJcXGwHVTvL+RayvpyZX6Y6Y/s3k3Go3cGjt0vZaN4YRKTdlbY5qYuOKpZKi+ZbMrhrCegus7sNlAB0Osemx3Xo/BeH9HHflU+pr4wC6Tq1/dwUgiweMcpp5BMQIa0gd/PlUJ8cV/khdePv+rmfyfFnklzCOosvlelsd4Z0s7Ax8QjcXlzpm+DewAG3hVXmHhDUQtfLDZ8TX6W/iPzsrmH4tRqvLL5X3OJUmtivUWWopnRuLXgtcOoKxLVTvqiIIiL0BERAEREAREQBERAEREAREQBERAF9RxlxAAuT2Xyptwqwdk1XqkF2xNLyPOlpdb8l43Y9Wps4Nwse+MS1MrIGO3Gs2J9ANz9ltVXCdr2k0tRHK4fuAnUfQEC/0WTHZ3VofKXuuJhHoGwDSDpt9rL6kwZtJUPMMziyOLmh47nYaf6rj6KjLGRTszchwapJJqS1V+pADgU3O5Og672spxScKGsaDV1EcLjvoJOr6gAkfVT2F0fs/6RLAZBETqt/5l7avsdXqovl+kFbSVdVJE+olY9mlgc4bOJuTbrbqpqtfJG9ilhsGqs3GTtb92ODjHCxzYzJTSsna3c6Tcj1B3HrZSvJeICTC5aQA89zg1rbHofi/+LVHYMdko6qItiMIJsWEuNwdtw7sprmmVmH0ss8DA105AaR1DSxriB/UB/KfKglFYqCcjzFYb4ary07nEyzk6PD6lkz6qEStN9Bu4A+DpBH5qyn4rBDE6oeGvLjcuZu0n/nzuqVxKka7CmVBvznzPaX3PQMBA+5ThjmV/P8AZpSXxS+6WnfY/wCR1HooK2EpY3WWjWntbHWJovDOKTvdE7OfavEHGOkZpYOrzs0DyewHqtJ2Fv174nGJPF3Wv4vpsvvM0LqdsFDTARuqHe8Rtcl1h9AN/qVEMw1dJRyuhbGZXMJa6V7nAucNiWgdBdcLDUKLyxhmffV/cmw+D5sOZUnlROhnerw4tFSOZEekjbFpHnwVMqLH4aiETxgNt713bNB+d/8Aqqs4d4v7bHNSyjW0AvYDvYgX29QLfbwurjMBnqvYmOMdNTRue/T3DBd5HzJ/x4UVfhmH/k01bp+vD6ENGnKpUyRf17HPzPkqHEKiSVtXDzXm+kXaL+BcAfmq1x/K09JLy5Gm/b5qa4CaSqqRTtjdEXnTHKHkuDv3dYOxBPhTLLlKKyMxVLQ99JJpLu+gE3+xG3qVo0KytktaxLi+H8lZoyv4ld4FwvfLGJaiRkMZ6F5tf0HU/QLfqOFEb2n2WqjkcP3ASCfQOAv9FIWCLEJKo1DnNawtiha02aHG4aCPw7ALk5MwGK0xlfI2SzxEGm3vsaXHV5GwH1XksZGLafQlhwlyipZvPTxK7qMBmZNySw672tZTWg4UhrA6rnZDcXDXE6vsASPqp9hnLlgbXvYHSRxvu4jq9ukNJ8/ED/L81GcsRDEWV080bp5Imh0bNRFyXEHp1U1SvljmsVKODz1JQk7W/djh4pwrPLL6WZkwaLkNO4HoQD9VAZ4HMcWuFiOoVhvxiSjmic2Ewe9uLuOofzLX4sYYxssc8YDROwPsOxPUfe66oVeZG5zjsJ8NUyXuQBERTlEIiIAiIgCIiAIi2KShfKQGNJubbBeNpK7Brqb8KMUENXpdfTKCw+jgWn+66mWuEjjPy68mEFmtpte/gK0MsZJghjhMcAbJE4kzO/eF9uv0WPieLUqfyw+Z9iaNJvUr+Wl/Rs9Q2eJz45BqjLemsHUx3pdaFHWe00raaOJ5mc+xksbcu+rT66irK4h5mhpY9TuXKSd4yAR9O4+iq+t4tuDS2mgjhJFtTRvv8zcj6L3DRp4tc1Lr90aq4nUpQ5duncsBhhEX6NMjdZi02vtzL3tf6afVRLC5W0dLVUdQZYnyPaWva0nZhNwdwq89oqTJzve1ddSmtBxOlMYFTTMm0i2pzd9vmLErSq4aU1YpYXGciTbV/wD258UGW/aqiIRvfI0G7nPaWhoG/cnb5qaZjEWJU81PA8OfCQWt7kNYGm39IP1PhRqgzbPiLvZ6cRUzHfEdmC38Tjv9yuvh3CGspXiZtVC0k3DjJYHvsbKWjhJqC18r2OcXjPiKue1jgQ1FP+j20lQZY5GSufcM1Agt02O48LJkrK8bKo1F3ezwjUXuGm/yt5PQKxv0YSLzOw97/wARkaCfW1rquOKGK1LLQtfEYrXtAQWC/p3XEMBUg3JPTqT1+IxrU8jir+JIMySOq2RVtKQ+Snd7wHXZ1wbeO30+aiePS0dZI6VzJopX7vjDQ5uruWm4IBPZc3h5WVbJSYX6WD4y74bHb3vN72tve9rFTPMmdY6V4Hs0MkhaCXBhGkns4dA4eLfncLypgZyXMV13PMNxHkxySimu5r5CwkUEUtVMdDXAsZfYkkWuPQG/28rpY1O6GpFfC3mwVDC2Ro8OFnt+RH+yrHM2camuPvkho2DRsB8gBsFNeH01RBDeWUCJzS7Q5usaRf3nA7Bt9gTuTsLm67WFlWWVFeniuVUzpfQ08GqqWmqOfC2WSRpvHGWgWd2Lzfe3yUyy/VNoI9dU4NlqpNZb30m9/S99vRReTiTYu5FHEHj98Nv9RckfkoJjuM1VVKZJS4m/zUFPBuDu7stYriLrrKkkT/MNO6kbK0Bx5kzJmSNF2loBsR9SEjzEyatjkhheGNY4FgHV72uD3fVxXEy5xBqomiGSITN7Me3V9u4+i263iyWAtp6eOF3TU1u49CbkfRRTwKd2+pZhxiUUllWit1/ZOMMliihbQSPa18jHAgno52kgHxbS0H1PhRfBSMOZW01RzYzM0Ma9jb2s6++4VZz4zK+Xml513vdTTDeLLwwMqYWTBosC8XIHqLH81LOhmhluU6WNyVZVGt/3cyU+XPapY2wvkl965LmloA9SSsHFrEWmaOBm4gYGX82G5+puVbmQcx0tTEHM5cTr/ABb79yvzNOQKepbNJJFqmktpkZ0asf/AJOnh5ctptLd+B3jKrxcs9rHmVFY+ZeEEsUrWUh592azYdPIVf1VE+MkPaQQbbhbNHE0q6vCVzNcWtzAiIrByEREAREQHSy9g5qqiOEODdbg3UeguepXoDJWRfY45oHCJ7bg8+3S2+xUG4PYWx0Mz5KbmdGtl/AfKm3EzMBoKNscexLRf1K+W4jXnXrfDx2/L9/jxLNOKjHMzoY3naio93O5kgFgXG/TwqxzPxqnmu2H3WqtautfK4ue4knysC0MPwilTX/Zr26f79bnEqrexu4hi0s7ryPLj81pqT5BwRlXVRxP2D3ab+FizxhDKapkiZ0Y4tv5stGNSMZ8qKsWngn8Pz8307XsdKjzG4Yc5nNOvWwBlz8GiUO28bjb0XXwrFIRFEdbREGESxHq513X2/eJBaAe1u1lXNLGXOAVy4TwypX07A+UtqZIjK2K2xAt1+4V6fE+S0mr6EeGwHPi5uWVXts3+PyRThplw1dbuDybkvN7AMHU37KYZr4g4c8sp3QPdHT3ZGWylu2wuRY+FC8HzRLQtqKZgtzhoJ7ix3/yFIHZNpKWninrXPL5xqbHGBe3kkr2rxCFGEZR1b1t4eP6JKPC51JyjN2s7eb7fk4n6RpKiqYIy6GK24c69yATbVba+wvba67clRDJFLHzINRAAZ7oYxpPvOD3DU+QAAfzHr0UOzWKQWNLrt/Ha4P0Udo5ffFyVNR4o5wzOBDicByaypZr3tr5lm4dWU8NOY4ZWsDXl0spsHuAbZvIvuOrx594E2FwNPBcwQTSvBjp2tYCWiQCzj0Ac4799R86SB1WXHcoQ/oyKrhJJcdMg/Cfkudw0yiyrlfzSWxsY57nDsAoFxhZMyha3Qsz4Q41MufTXWz0tvodKogouQ0BzNnOdI/bW4g2a2Nn7rLXNye+/QNWXGMTgkAJla2ANYGwx/GdLA20hsBq6+8fOw3svzJmWKetrHxOJEbWucCOtmr8xCLCGF7WioJbcAnTa42+yjfG0tqZZ/4L5snM18v7NmHEGM5ToTFDTta1zwHgueRu9r7nU4k3Gm2n5dSsceI0z2RmQw6NWqRsbWtkd71hGLN91oaL6v4j1IAEYwHLEldU8qG+kn6AeT8lKKvC8Jozy5HyzPbs4x2DQe4BPVSz41GNkoXIIcFk21KdvvdePZeZmgrYGVDp2zQiUyA3Fw2OK/SO7d3afdtbYdLk+7D8VwikcXvbUC+5DdLhfwPksWbXUtwaXWGn8XX8l1eHGVYakyPqHFsMbC9zh+QC5nxSMqWaVP1OHwtxrunn0Su3/niQJ7bFfllYPErKEVLy305LopGamuP5rBw6yQ2tc9z3aY4m63nqbDsPmqPxMcmc9fDpczIpaWvft5b3vpbxIjQ4jNAdUbnN9FYGWONFRBZsvvNXxiTsKDHNjZMHAe65xFj6jsq6qbajboq3LpYy+eFmuuz9TrF4J4SKkpXv0PTOA59oqyxDuXIRa7Tb7rVznkVtXBHDG2Jup9/aLb7+SvONNVPjcHMcQR4XoXhRmV1bTOil3IB+47rExmAlg2qtJ9fv+NfHfxuipCpn0ZROZcDNHUPgLg7Qbah0PouUrZ414W1ohkZT8sbgyfjI7qpl9DgcR8RQjUZBOOWVgiIrhwEREBaPBuoqJHSQsnbHE0a3McbareFYfEHLn6Sow+M3c1tjbyF50oax0bgQSNxe3cL0FkfO0FSWR01ojHF+s5jtnEDe118zxLD1KVbnw+y299+5ZpyTWVlCYlgc0Di2RhFu9lz16rraCkqow6eHSH9H290qEY9wRjkBdTOH0/2VjD8ZjLSovT9b/axzKi1sQPhH/wCIQf6wsXFFpNfP/wCo5dvAstVGE1bJZI3Oax2rYdV0sdx7CaiZ8skE7XPNyNQtf6qb4iEqvMh8y7H0FGjzcMqbdrq3TR5r7XIHkbBjUVccdvicB9L7/krjr8GqW4xFIzTyo9LAdQ2YBYiygeWMy0tFVPma27QHCNt9wSNiVGK3NEj6gv1u3cXXuepN17NTryulb3+SdRhg4KDmrWa8btvz2SSJBxWwY0uIPLRs46x6O3XawnPdLVU8dNXxFwjFmSt+Jo/yubnDOMFfHASLSxsDHOO+r5pSVGElrS9swcB7waRY/wCy4k/kSysnhSs80pLpdX1utLp36/3qa/EPIjaVsc0L+ZDKNTHd/QqvAbFT7Pmem1TI4YWaIYRpY29z6lQItPhaGFUsnzHz3EnHmK38utvPTbS9rXt1Lg4dVPteHVVGdzp5jB8x1svrDD7DhE8hGmSody29jpHxKD8Ps0+w1LZSLgXu3yCNwu3xKz8yuDGxM5bGA2Zt1PU7KnOhLmZVtf7e/wCjYpYpOlzHa1rvVXuult9bJ+p1+CMwNY8npy339FrY5ieGa5dFPKCS6x17Xud7eFxeGmbY6CUySNLwWlukbdV1avHMJkc53s8oLrn4xYEritFqTVnv08kTYWopWqN7xXVWvd3uro7nCTSW1vL/AGhhOjz36KAUkTPaSKnVpvvbr13t819YPm51FVcyDYA9OxHgqUVea8LqncyWmcyQ7u5TrBx7mySjOF3Z6+p3GpTnUbUk9V4brTZ9Oq7mvnzJ9NTwU8tO5zmzjUNXUKQ4FlmQYI8x6Q+d4+Iht2DxdRzN2d4KpsEUbOXHANIubmy085Z7bPDBFCCxkLNOm/U93LzJOSULe/dzyU4Qiqjkrrfa9k21ot3tsTbHctyOwNnMLXPp3E+6dVmE9LhV9kjOUmHSus0Oa4aXNPRw8LeyVn5tPDPFMC9kzC0tv0P4lq4FV0et4mjfI09NBsR811Z004yjfb2jiCjV+fOtb+GqetrX6O5MDl2gxaKV9IHQzsaXuiO7T50qnsQpeW8t8FXVglQI2Pbh9LIHyt0GWQ3sD4CyYTwYaTzapwBO5BUFPHU6N7u/b3ovwUuJwi4We99NdbW1/wAvqUth+DyzuDY2E3+S9BcMsqnD6YyS7Eg9fJXYo8PoqOMuii1hnV9th6ri50z9BS+7MWzCSL3Gxu2aSNr2WficdVxrVOmvLr6vt2v3MaMFDVkA41Vc7ZmQvma+O2trWm4bf/KrBbWIVrpXucSTc7X7Baq+lwlDkUY0/ArTlmdwiIrRyEREAWWCpcw3a4tPyWJF41fcE4wfitVxclkp5sMTgeWe9uxVhYLxYpJhI5xMMrnDQ0H3QNr3VCr9us3EcLw9bpZ9iWNWSPWkWLRzB+8dRHG0Fzxbv4XIxbJNBV9WiN57OFl5zwzMVRTn9XI4A9RfY+qn+F8bZrvNTG2QvaGB34QO4+ax6vCsRSeak7/n13+7Jo1k9GbmYeB8jLugdcfdV3imU6mnJ1xu272V+YDnyln/AGNRy9EYLhIfif3aAu7NLHKGCeFrjK3U0s3NvJAXNPieIoPLUXr+1r6oOnGWx5bwyn1SAO/NWjV8P4Br5bnObHC579hqZIIBK0Htodewd5a4esxxHhlR1B1QOa1/joVGsdyjicHMcx7ncxuhxBN3ssBpd5FgPsvpsBxrCuH/AGfK/VeuxWnSmnoVZBRAz6e11MM45Xp6fUyM3c3TuXsJ3YHbtaLt691EKuiqIJNT2OB9Ft4pnSedumRxd069dhYb9ei1qGIoOLe97/4RSTNzJOCRVUpicbOcHBnTeQNJY0/JxFvUhZ804BFBHCN+a9gke0/uaiSxvm+mzj/qCi2G4q+B4ewkEG4I6gg3BCz4tmGWokMkji5xNy5xuSfmka1Pl2a1FncnOWsgNnpdbtet/MEQaBYmOPW7V4vs0W7qOZfwBstYyJxIa+RrLjqA5wFx91rQZymZy7ON4v2Zv8G+r3fG+61IMwyNmErSQ8HUCOoN73HzupHVo6fo8tImmJ5Tp3QVL49TTTPDSH6SHBz3MGkgCztr6bdO+y5eTMqtndIZA8xxsc92gAusLABt9rlxaPutebGq2tGgCRwJ1W3tc9XEdL/NS3KmQK9zCw3ax9i5vY2Nxf0Kr1+IYOnUWeS99j2MJtaEKztls0lQ+MXOk7Hy07td9WkH6rn4ZlepqCAyN3rZX/Bw/haWuq5Q9zWhoB94gNFmtHyHRd6nMUWpkELWljdZL9jbyLr5nH8bhnaoL35L+7FmFF2+YqTLvA+V9nTHSPsrDwjIdBSW2Ejx2aLlY8az5SwhpnqNYewnRGd2u7AhVzinG2X9X7NG1jowW6+7ge5HRZNsZjfG329NvVsmvCBcj8UjhEf7OCOS9pDbt58KDY7xWpIQ0hxmlZIdTb+45oJt/hUtimZaioP6yRxFyQ2+wv4XMJWhQ4JHR1pX7dP16IjlXfQmeP8AE6pndM2I8qGY3MY6KHyzud8RJ9VjRbdKhTpK0FYgcm9wiIpjwIiIAiIgCIiAIiIAiIgPpkhHQkeikOB5+rKSQPjlcSBpGrew8bqOIo50oVNJK56m1sXDgPGGF/JjqY9Aa4l8rfide6nWCZ5imjkfHO0tD9LIn2LnAnZeZFlhqXMILXEW32KyK3BqUnmpvK/f1JVWfU9VYhQ00xLKiANda5LbEAHuVDsa4MU04Lqdzb+Bt+SrLBeKNbT6xr1iQaXatzb5E9FOsG4uU0ssDZGmBjG2e9puXG3X7rMlgsXhneGq7af56xJc8JbkLx7hTV05NmlwHyUWOCT6tPLdfxZemKDNTZYeY18csbn6GsJBeR22W2+CmD3XpjzGjU5vgeVJT4xWgrVF6pr8X/o8dFPYoLAuFtXUEXaWg/JWPgnBWCEB1Q8X8H/ZSfG82imjheSyOGV2m7bami+5IULxritT01RM1n/aY3Msxx2s4jr0UbxOMxekE7ei/b9Ue5YR3LBw7DaWEtZBCHOIuC4WBt3C5uOZ3ihia987GjmaHwssHAA7lUpjPFKtnEbQ/QIrhpbsbH5jdROere8kucSTublT0eDVJa1ZW7L3+Wzl1kti3sf4wwMM0dPGZGvtokf1bbwoBjnEGtq363ykHTp93bbxso0i2KHD6FH+MSF1JM+5JS7qSfVfCIr5wEREAREQBERAEREAREQBERAEREAREQBERAEREAREQG1SYnLEQWPcNJuLHoV3o+JGINe9/Pfqe3S436jwouiinQpz1lFP6Hqk0bVVicsmz3ucOtiVqoikUVFWSPAiIvQ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0" y="-671513"/>
            <a:ext cx="1733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RERQUEhMUFRQUFxgVGBMWGBcYGhcZGhQVFxgWFR0ZHCYeGBkkHBcUIC8gIycpLC4tFx4xNTAqNSYrLCkBCQoKDgwOGg8PGTUkHyQvLywpLzUqLywqLCw0LC8yLDUvKTIsLSksKSwsNCwsLywpKS0sLCwvKSwsNCwsLSwtLP/AABEIAMkA+wMBIgACEQEDEQH/xAAcAAEAAgMBAQEAAAAAAAAAAAAABgcDBAUIAgH/xABCEAABAwIEBQEGAgkCAwkAAAABAAIDBBEFBhIhBxMxQVFxFCIyYYGRUqEVIzNCYoKSscFy0eHw8SQ0NUNzorLCw//EABoBAQADAQEBAAAAAAAAAAAAAAADBAUCAQb/xAAwEQACAQIEBAQGAwADAAAAAAAAAQIDEQQSITEFE0FhUXGR8BQigaGx0TLB4RUj8f/aAAwDAQACEQMRAD8Ao1ERAEREAREQBERAEREARF06fL0z4XTNYTG2wLrGwvewJ7XsfsuZTjHdg5iL9K/F0AiIgCIiAIiIAiIgCIiAIiIAiIgCIiAIiIAiIgCIiAIiIAiIgCIutgmAOqtYYW6mtL9JIBcBa4bfq61zbwCuZSUVdklOlKrLLHc5QV4ZdoQMBlbbd93/ANBYP/0KpmShcyQNcCDe35q+8KhthrWeaWV3/vJ/tGFj8Uq2jCz6kkKUlJxkrWPPkzbOPqV8Ldno3Omc1ov73+VsY1gD6XQJLBzmh2i4Lmg9NY/dJFjY72IWsprRHKoTcHO2iOUiIpCEIiIAiIgCIiAIiIAiIgCIiAIiIAiIgCIiAIiIAiIgCIurlukhlnY2d+iMkBzrXsO5t3XM5ZYuTBy7Lcw6aSN4cwOuDfZXPSZTwVgFpmyfNxLPy0OXShosNZ8Hsf8AM+R3+APyWPV4pHWKg2WaUZRkpRdmQajohWBrnx2Itc23b4P8TO1ure21grFiaGvZBcf92LP6oHH+7l+xy9qeWkb/AKNAP303/NcJ2F1ntzCZfffZwkDri1utx8gfssSrVdZ66JbI33JYhXnZOz+pGqrCvZS97WXNzZ3dx/h/Cwdz1PQWF1AsTjnkeXPa65N+i9AT4uyNt5qmMjyYy/1+JnzH3XLlzbho+N0bvSnYP7OCuYbHVI65M3cp42tKcVT0ivDXX7FCOpnDq0/ZYyFd1ZnPBbG9OHn5fq/7EqoceqopJnuiboYSSG3vYX2F+/qtzDYmdX+ULe/IxZRt1OciIrpyEREAREQBERAEREAREQBERAEREAREQBERAEREAX6CvxEBkFS78R+63cMimmkaxhcSTYALnLewvGJKdxdE4tcQW6hsbOFiAe1wSPquJx00WpNRyZ1zNibmuZRNDC8udtqaD1N+jj1DB+HqeptsFZmG1fMghnPUQTH+nnf8F50lqC43JV85Zmvg+v8ADFO3+rlD/wCxXz3EsMoRjLrfU1K2P5zyxVopOxA/05FO98ch0kmx7NNtgfDXjz0PQ2uSopmLBX00lnA2IDmnfdp6OF+xWq6N8kxEYJcXGwHVTvL+RayvpyZX6Y6Y/s3k3Go3cGjt0vZaN4YRKTdlbY5qYuOKpZKi+ZbMrhrCegus7sNlAB0Osemx3Xo/BeH9HHflU+pr4wC6Tq1/dwUgiweMcpp5BMQIa0gd/PlUJ8cV/khdePv+rmfyfFnklzCOosvlelsd4Z0s7Ax8QjcXlzpm+DewAG3hVXmHhDUQtfLDZ8TX6W/iPzsrmH4tRqvLL5X3OJUmtivUWWopnRuLXgtcOoKxLVTvqiIIiL0BERAEREAREQBERAEREAREQBERAF9RxlxAAuT2Xyptwqwdk1XqkF2xNLyPOlpdb8l43Y9Wps4Nwse+MS1MrIGO3Gs2J9ANz9ltVXCdr2k0tRHK4fuAnUfQEC/0WTHZ3VofKXuuJhHoGwDSDpt9rL6kwZtJUPMMziyOLmh47nYaf6rj6KjLGRTszchwapJJqS1V+pADgU3O5Og672spxScKGsaDV1EcLjvoJOr6gAkfVT2F0fs/6RLAZBETqt/5l7avsdXqovl+kFbSVdVJE+olY9mlgc4bOJuTbrbqpqtfJG9ilhsGqs3GTtb92ODjHCxzYzJTSsna3c6Tcj1B3HrZSvJeICTC5aQA89zg1rbHofi/+LVHYMdko6qItiMIJsWEuNwdtw7sprmmVmH0ss8DA105AaR1DSxriB/UB/KfKglFYqCcjzFYb4ary07nEyzk6PD6lkz6qEStN9Bu4A+DpBH5qyn4rBDE6oeGvLjcuZu0n/nzuqVxKka7CmVBvznzPaX3PQMBA+5ThjmV/P8AZpSXxS+6WnfY/wCR1HooK2EpY3WWjWntbHWJovDOKTvdE7OfavEHGOkZpYOrzs0DyewHqtJ2Fv174nGJPF3Wv4vpsvvM0LqdsFDTARuqHe8Rtcl1h9AN/qVEMw1dJRyuhbGZXMJa6V7nAucNiWgdBdcLDUKLyxhmffV/cmw+D5sOZUnlROhnerw4tFSOZEekjbFpHnwVMqLH4aiETxgNt713bNB+d/8Aqqs4d4v7bHNSyjW0AvYDvYgX29QLfbwurjMBnqvYmOMdNTRue/T3DBd5HzJ/x4UVfhmH/k01bp+vD6ENGnKpUyRf17HPzPkqHEKiSVtXDzXm+kXaL+BcAfmq1x/K09JLy5Gm/b5qa4CaSqqRTtjdEXnTHKHkuDv3dYOxBPhTLLlKKyMxVLQ99JJpLu+gE3+xG3qVo0KytktaxLi+H8lZoyv4ld4FwvfLGJaiRkMZ6F5tf0HU/QLfqOFEb2n2WqjkcP3ASCfQOAv9FIWCLEJKo1DnNawtiha02aHG4aCPw7ALk5MwGK0xlfI2SzxEGm3vsaXHV5GwH1XksZGLafQlhwlyipZvPTxK7qMBmZNySw672tZTWg4UhrA6rnZDcXDXE6vsASPqp9hnLlgbXvYHSRxvu4jq9ukNJ8/ED/L81GcsRDEWV080bp5Imh0bNRFyXEHp1U1SvljmsVKODz1JQk7W/djh4pwrPLL6WZkwaLkNO4HoQD9VAZ4HMcWuFiOoVhvxiSjmic2Ewe9uLuOofzLX4sYYxssc8YDROwPsOxPUfe66oVeZG5zjsJ8NUyXuQBERTlEIiIAiIgCIiAIi2KShfKQGNJubbBeNpK7Brqb8KMUENXpdfTKCw+jgWn+66mWuEjjPy68mEFmtpte/gK0MsZJghjhMcAbJE4kzO/eF9uv0WPieLUqfyw+Z9iaNJvUr+Wl/Rs9Q2eJz45BqjLemsHUx3pdaFHWe00raaOJ5mc+xksbcu+rT66irK4h5mhpY9TuXKSd4yAR9O4+iq+t4tuDS2mgjhJFtTRvv8zcj6L3DRp4tc1Lr90aq4nUpQ5duncsBhhEX6NMjdZi02vtzL3tf6afVRLC5W0dLVUdQZYnyPaWva0nZhNwdwq89oqTJzve1ddSmtBxOlMYFTTMm0i2pzd9vmLErSq4aU1YpYXGciTbV/wD258UGW/aqiIRvfI0G7nPaWhoG/cnb5qaZjEWJU81PA8OfCQWt7kNYGm39IP1PhRqgzbPiLvZ6cRUzHfEdmC38Tjv9yuvh3CGspXiZtVC0k3DjJYHvsbKWjhJqC18r2OcXjPiKue1jgQ1FP+j20lQZY5GSufcM1Agt02O48LJkrK8bKo1F3ezwjUXuGm/yt5PQKxv0YSLzOw97/wARkaCfW1rquOKGK1LLQtfEYrXtAQWC/p3XEMBUg3JPTqT1+IxrU8jir+JIMySOq2RVtKQ+Snd7wHXZ1wbeO30+aiePS0dZI6VzJopX7vjDQ5uruWm4IBPZc3h5WVbJSYX6WD4y74bHb3vN72tve9rFTPMmdY6V4Hs0MkhaCXBhGkns4dA4eLfncLypgZyXMV13PMNxHkxySimu5r5CwkUEUtVMdDXAsZfYkkWuPQG/28rpY1O6GpFfC3mwVDC2Ro8OFnt+RH+yrHM2camuPvkho2DRsB8gBsFNeH01RBDeWUCJzS7Q5usaRf3nA7Bt9gTuTsLm67WFlWWVFeniuVUzpfQ08GqqWmqOfC2WSRpvHGWgWd2Lzfe3yUyy/VNoI9dU4NlqpNZb30m9/S99vRReTiTYu5FHEHj98Nv9RckfkoJjuM1VVKZJS4m/zUFPBuDu7stYriLrrKkkT/MNO6kbK0Bx5kzJmSNF2loBsR9SEjzEyatjkhheGNY4FgHV72uD3fVxXEy5xBqomiGSITN7Me3V9u4+i263iyWAtp6eOF3TU1u49CbkfRRTwKd2+pZhxiUUllWit1/ZOMMliihbQSPa18jHAgno52kgHxbS0H1PhRfBSMOZW01RzYzM0Ma9jb2s6++4VZz4zK+Xml513vdTTDeLLwwMqYWTBosC8XIHqLH81LOhmhluU6WNyVZVGt/3cyU+XPapY2wvkl965LmloA9SSsHFrEWmaOBm4gYGX82G5+puVbmQcx0tTEHM5cTr/ABb79yvzNOQKepbNJJFqmktpkZ0asf/AJOnh5ctptLd+B3jKrxcs9rHmVFY+ZeEEsUrWUh592azYdPIVf1VE+MkPaQQbbhbNHE0q6vCVzNcWtzAiIrByEREAREQHSy9g5qqiOEODdbg3UeguepXoDJWRfY45oHCJ7bg8+3S2+xUG4PYWx0Mz5KbmdGtl/AfKm3EzMBoKNscexLRf1K+W4jXnXrfDx2/L9/jxLNOKjHMzoY3naio93O5kgFgXG/TwqxzPxqnmu2H3WqtautfK4ue4knysC0MPwilTX/Zr26f79bnEqrexu4hi0s7ryPLj81pqT5BwRlXVRxP2D3ab+FizxhDKapkiZ0Y4tv5stGNSMZ8qKsWngn8Pz8307XsdKjzG4Yc5nNOvWwBlz8GiUO28bjb0XXwrFIRFEdbREGESxHq513X2/eJBaAe1u1lXNLGXOAVy4TwypX07A+UtqZIjK2K2xAt1+4V6fE+S0mr6EeGwHPi5uWVXts3+PyRThplw1dbuDybkvN7AMHU37KYZr4g4c8sp3QPdHT3ZGWylu2wuRY+FC8HzRLQtqKZgtzhoJ7ix3/yFIHZNpKWninrXPL5xqbHGBe3kkr2rxCFGEZR1b1t4eP6JKPC51JyjN2s7eb7fk4n6RpKiqYIy6GK24c69yATbVba+wvba67clRDJFLHzINRAAZ7oYxpPvOD3DU+QAAfzHr0UOzWKQWNLrt/Ha4P0Udo5ffFyVNR4o5wzOBDicByaypZr3tr5lm4dWU8NOY4ZWsDXl0spsHuAbZvIvuOrx594E2FwNPBcwQTSvBjp2tYCWiQCzj0Ac4799R86SB1WXHcoQ/oyKrhJJcdMg/Cfkudw0yiyrlfzSWxsY57nDsAoFxhZMyha3Qsz4Q41MufTXWz0tvodKogouQ0BzNnOdI/bW4g2a2Nn7rLXNye+/QNWXGMTgkAJla2ANYGwx/GdLA20hsBq6+8fOw3svzJmWKetrHxOJEbWucCOtmr8xCLCGF7WioJbcAnTa42+yjfG0tqZZ/4L5snM18v7NmHEGM5ToTFDTta1zwHgueRu9r7nU4k3Gm2n5dSsceI0z2RmQw6NWqRsbWtkd71hGLN91oaL6v4j1IAEYwHLEldU8qG+kn6AeT8lKKvC8Jozy5HyzPbs4x2DQe4BPVSz41GNkoXIIcFk21KdvvdePZeZmgrYGVDp2zQiUyA3Fw2OK/SO7d3afdtbYdLk+7D8VwikcXvbUC+5DdLhfwPksWbXUtwaXWGn8XX8l1eHGVYakyPqHFsMbC9zh+QC5nxSMqWaVP1OHwtxrunn0Su3/niQJ7bFfllYPErKEVLy305LopGamuP5rBw6yQ2tc9z3aY4m63nqbDsPmqPxMcmc9fDpczIpaWvft5b3vpbxIjQ4jNAdUbnN9FYGWONFRBZsvvNXxiTsKDHNjZMHAe65xFj6jsq6qbajboq3LpYy+eFmuuz9TrF4J4SKkpXv0PTOA59oqyxDuXIRa7Tb7rVznkVtXBHDG2Jup9/aLb7+SvONNVPjcHMcQR4XoXhRmV1bTOil3IB+47rExmAlg2qtJ9fv+NfHfxuipCpn0ZROZcDNHUPgLg7Qbah0PouUrZ414W1ohkZT8sbgyfjI7qpl9DgcR8RQjUZBOOWVgiIrhwEREBaPBuoqJHSQsnbHE0a3McbareFYfEHLn6Sow+M3c1tjbyF50oax0bgQSNxe3cL0FkfO0FSWR01ojHF+s5jtnEDe118zxLD1KVbnw+y299+5ZpyTWVlCYlgc0Di2RhFu9lz16rraCkqow6eHSH9H290qEY9wRjkBdTOH0/2VjD8ZjLSovT9b/axzKi1sQPhH/wCIQf6wsXFFpNfP/wCo5dvAstVGE1bJZI3Oax2rYdV0sdx7CaiZ8skE7XPNyNQtf6qb4iEqvMh8y7H0FGjzcMqbdrq3TR5r7XIHkbBjUVccdvicB9L7/krjr8GqW4xFIzTyo9LAdQ2YBYiygeWMy0tFVPma27QHCNt9wSNiVGK3NEj6gv1u3cXXuepN17NTryulb3+SdRhg4KDmrWa8btvz2SSJBxWwY0uIPLRs46x6O3XawnPdLVU8dNXxFwjFmSt+Jo/yubnDOMFfHASLSxsDHOO+r5pSVGElrS9swcB7waRY/wCy4k/kSysnhSs80pLpdX1utLp36/3qa/EPIjaVsc0L+ZDKNTHd/QqvAbFT7Pmem1TI4YWaIYRpY29z6lQItPhaGFUsnzHz3EnHmK38utvPTbS9rXt1Lg4dVPteHVVGdzp5jB8x1svrDD7DhE8hGmSody29jpHxKD8Ps0+w1LZSLgXu3yCNwu3xKz8yuDGxM5bGA2Zt1PU7KnOhLmZVtf7e/wCjYpYpOlzHa1rvVXuult9bJ+p1+CMwNY8npy339FrY5ieGa5dFPKCS6x17Xud7eFxeGmbY6CUySNLwWlukbdV1avHMJkc53s8oLrn4xYEritFqTVnv08kTYWopWqN7xXVWvd3uro7nCTSW1vL/AGhhOjz36KAUkTPaSKnVpvvbr13t819YPm51FVcyDYA9OxHgqUVea8LqncyWmcyQ7u5TrBx7mySjOF3Z6+p3GpTnUbUk9V4brTZ9Oq7mvnzJ9NTwU8tO5zmzjUNXUKQ4FlmQYI8x6Q+d4+Iht2DxdRzN2d4KpsEUbOXHANIubmy085Z7bPDBFCCxkLNOm/U93LzJOSULe/dzyU4Qiqjkrrfa9k21ot3tsTbHctyOwNnMLXPp3E+6dVmE9LhV9kjOUmHSus0Oa4aXNPRw8LeyVn5tPDPFMC9kzC0tv0P4lq4FV0et4mjfI09NBsR811Z004yjfb2jiCjV+fOtb+GqetrX6O5MDl2gxaKV9IHQzsaXuiO7T50qnsQpeW8t8FXVglQI2Pbh9LIHyt0GWQ3sD4CyYTwYaTzapwBO5BUFPHU6N7u/b3ovwUuJwi4We99NdbW1/wAvqUth+DyzuDY2E3+S9BcMsqnD6YyS7Eg9fJXYo8PoqOMuii1hnV9th6ri50z9BS+7MWzCSL3Gxu2aSNr2WficdVxrVOmvLr6vt2v3MaMFDVkA41Vc7ZmQvma+O2trWm4bf/KrBbWIVrpXucSTc7X7Baq+lwlDkUY0/ArTlmdwiIrRyEREAWWCpcw3a4tPyWJF41fcE4wfitVxclkp5sMTgeWe9uxVhYLxYpJhI5xMMrnDQ0H3QNr3VCr9us3EcLw9bpZ9iWNWSPWkWLRzB+8dRHG0Fzxbv4XIxbJNBV9WiN57OFl5zwzMVRTn9XI4A9RfY+qn+F8bZrvNTG2QvaGB34QO4+ax6vCsRSeak7/n13+7Jo1k9GbmYeB8jLugdcfdV3imU6mnJ1xu272V+YDnyln/AGNRy9EYLhIfif3aAu7NLHKGCeFrjK3U0s3NvJAXNPieIoPLUXr+1r6oOnGWx5bwyn1SAO/NWjV8P4Br5bnObHC579hqZIIBK0Htodewd5a4esxxHhlR1B1QOa1/joVGsdyjicHMcx7ncxuhxBN3ssBpd5FgPsvpsBxrCuH/AGfK/VeuxWnSmnoVZBRAz6e11MM45Xp6fUyM3c3TuXsJ3YHbtaLt691EKuiqIJNT2OB9Ft4pnSedumRxd069dhYb9ei1qGIoOLe97/4RSTNzJOCRVUpicbOcHBnTeQNJY0/JxFvUhZ804BFBHCN+a9gke0/uaiSxvm+mzj/qCi2G4q+B4ewkEG4I6gg3BCz4tmGWokMkji5xNy5xuSfmka1Pl2a1FncnOWsgNnpdbtet/MEQaBYmOPW7V4vs0W7qOZfwBstYyJxIa+RrLjqA5wFx91rQZymZy7ON4v2Zv8G+r3fG+61IMwyNmErSQ8HUCOoN73HzupHVo6fo8tImmJ5Tp3QVL49TTTPDSH6SHBz3MGkgCztr6bdO+y5eTMqtndIZA8xxsc92gAusLABt9rlxaPutebGq2tGgCRwJ1W3tc9XEdL/NS3KmQK9zCw3ax9i5vY2Nxf0Kr1+IYOnUWeS99j2MJtaEKztls0lQ+MXOk7Hy07td9WkH6rn4ZlepqCAyN3rZX/Bw/haWuq5Q9zWhoB94gNFmtHyHRd6nMUWpkELWljdZL9jbyLr5nH8bhnaoL35L+7FmFF2+YqTLvA+V9nTHSPsrDwjIdBSW2Ejx2aLlY8az5SwhpnqNYewnRGd2u7AhVzinG2X9X7NG1jowW6+7ge5HRZNsZjfG329NvVsmvCBcj8UjhEf7OCOS9pDbt58KDY7xWpIQ0hxmlZIdTb+45oJt/hUtimZaioP6yRxFyQ2+wv4XMJWhQ4JHR1pX7dP16IjlXfQmeP8AE6pndM2I8qGY3MY6KHyzud8RJ9VjRbdKhTpK0FYgcm9wiIpjwIiIAiIgCIiAIiIAiIgPpkhHQkeikOB5+rKSQPjlcSBpGrew8bqOIo50oVNJK56m1sXDgPGGF/JjqY9Aa4l8rfide6nWCZ5imjkfHO0tD9LIn2LnAnZeZFlhqXMILXEW32KyK3BqUnmpvK/f1JVWfU9VYhQ00xLKiANda5LbEAHuVDsa4MU04Lqdzb+Bt+SrLBeKNbT6xr1iQaXatzb5E9FOsG4uU0ssDZGmBjG2e9puXG3X7rMlgsXhneGq7af56xJc8JbkLx7hTV05NmlwHyUWOCT6tPLdfxZemKDNTZYeY18csbn6GsJBeR22W2+CmD3XpjzGjU5vgeVJT4xWgrVF6pr8X/o8dFPYoLAuFtXUEXaWg/JWPgnBWCEB1Q8X8H/ZSfG82imjheSyOGV2m7bami+5IULxritT01RM1n/aY3Msxx2s4jr0UbxOMxekE7ei/b9Ue5YR3LBw7DaWEtZBCHOIuC4WBt3C5uOZ3ihia987GjmaHwssHAA7lUpjPFKtnEbQ/QIrhpbsbH5jdROere8kucSTublT0eDVJa1ZW7L3+Wzl1kti3sf4wwMM0dPGZGvtokf1bbwoBjnEGtq363ykHTp93bbxso0i2KHD6FH+MSF1JM+5JS7qSfVfCIr5wEREAREQBERAEREAREQBERAEREAREQBERAEREAREQG1SYnLEQWPcNJuLHoV3o+JGINe9/Pfqe3S436jwouiinQpz1lFP6Hqk0bVVicsmz3ucOtiVqoikUVFWSPAiIvQ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2400" y="-519113"/>
            <a:ext cx="1733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31799"/>
            <a:ext cx="8734425" cy="32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3d9880e-8273-49c0-9825-9ce8952f3cd9"/>
  <p:tag name="WASPOLLED" val="4388348FD728424AA4F432B0BDC99567"/>
  <p:tag name="TPVERSION" val="6"/>
  <p:tag name="TPFULLVERSION" val="6.2.3.1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HPI PowerPoint template">
  <a:themeElements>
    <a:clrScheme name="HPI Custom Colors">
      <a:dk1>
        <a:sysClr val="windowText" lastClr="000000"/>
      </a:dk1>
      <a:lt1>
        <a:sysClr val="window" lastClr="FFFFFF"/>
      </a:lt1>
      <a:dk2>
        <a:srgbClr val="797770"/>
      </a:dk2>
      <a:lt2>
        <a:srgbClr val="EEECE1"/>
      </a:lt2>
      <a:accent1>
        <a:srgbClr val="993366"/>
      </a:accent1>
      <a:accent2>
        <a:srgbClr val="007681"/>
      </a:accent2>
      <a:accent3>
        <a:srgbClr val="F26522"/>
      </a:accent3>
      <a:accent4>
        <a:srgbClr val="F0B323"/>
      </a:accent4>
      <a:accent5>
        <a:srgbClr val="339933"/>
      </a:accent5>
      <a:accent6>
        <a:srgbClr val="3366CC"/>
      </a:accent6>
      <a:hlink>
        <a:srgbClr val="3366CC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PowerPoint template</Template>
  <TotalTime>8517</TotalTime>
  <Words>1138</Words>
  <Application>Microsoft Office PowerPoint</Application>
  <PresentationFormat>On-screen Show (4:3)</PresentationFormat>
  <Paragraphs>152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Times New Roman</vt:lpstr>
      <vt:lpstr>Verdana</vt:lpstr>
      <vt:lpstr>HPI PowerPoint template</vt:lpstr>
      <vt:lpstr>  Measuring What Matters    A New Way of Measuring Geographic Access to Dental Care Services    </vt:lpstr>
      <vt:lpstr>The ADA Health Policy Institute</vt:lpstr>
      <vt:lpstr>The ADA Health Policy Institute</vt:lpstr>
      <vt:lpstr>The ADA Health Policy Institute</vt:lpstr>
      <vt:lpstr>The ADA Health Policy Institute</vt:lpstr>
      <vt:lpstr>Today</vt:lpstr>
      <vt:lpstr>Health Professional Shortage Areas</vt:lpstr>
      <vt:lpstr>Barriers to Dental Care</vt:lpstr>
      <vt:lpstr>Barriers to Dental Care</vt:lpstr>
      <vt:lpstr>Supply of Medicaid or CHIP Dentists</vt:lpstr>
      <vt:lpstr>Supply and Dental Care Use</vt:lpstr>
      <vt:lpstr>Supply and Dental Care Use</vt:lpstr>
      <vt:lpstr>Measuring What Matters</vt:lpstr>
      <vt:lpstr>Methods</vt:lpstr>
      <vt:lpstr>Methods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Geographic Access</vt:lpstr>
      <vt:lpstr>Released Today!</vt:lpstr>
      <vt:lpstr>Using This New Tool</vt:lpstr>
      <vt:lpstr>Using This New Tool</vt:lpstr>
      <vt:lpstr>Comparing Reimbursement in Medicaid</vt:lpstr>
      <vt:lpstr>Using This New Tool</vt:lpstr>
      <vt:lpstr>Using This New Tool</vt:lpstr>
      <vt:lpstr>Using This New Tool</vt:lpstr>
      <vt:lpstr>Next Steps</vt:lpstr>
      <vt:lpstr>Jayanth Kumar</vt:lpstr>
      <vt:lpstr>Marty Milkovic</vt:lpstr>
      <vt:lpstr>Roundtable</vt:lpstr>
      <vt:lpstr>Thank You!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Back, Looking Forward  Dentistry at a Crossroads</dc:title>
  <dc:creator>Marko Vujicic</dc:creator>
  <cp:lastModifiedBy>Menezes, Adriana R.</cp:lastModifiedBy>
  <cp:revision>365</cp:revision>
  <dcterms:created xsi:type="dcterms:W3CDTF">2014-05-07T19:51:12Z</dcterms:created>
  <dcterms:modified xsi:type="dcterms:W3CDTF">2017-05-31T15:21:21Z</dcterms:modified>
</cp:coreProperties>
</file>