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5" r:id="rId1"/>
  </p:sldMasterIdLst>
  <p:notesMasterIdLst>
    <p:notesMasterId r:id="rId17"/>
  </p:notesMasterIdLst>
  <p:handoutMasterIdLst>
    <p:handoutMasterId r:id="rId18"/>
  </p:handoutMasterIdLst>
  <p:sldIdLst>
    <p:sldId id="1443" r:id="rId2"/>
    <p:sldId id="1521" r:id="rId3"/>
    <p:sldId id="1517" r:id="rId4"/>
    <p:sldId id="1518" r:id="rId5"/>
    <p:sldId id="1505" r:id="rId6"/>
    <p:sldId id="1506" r:id="rId7"/>
    <p:sldId id="1510" r:id="rId8"/>
    <p:sldId id="1509" r:id="rId9"/>
    <p:sldId id="1508" r:id="rId10"/>
    <p:sldId id="1507" r:id="rId11"/>
    <p:sldId id="1519" r:id="rId12"/>
    <p:sldId id="1513" r:id="rId13"/>
    <p:sldId id="1520" r:id="rId14"/>
    <p:sldId id="1514" r:id="rId15"/>
    <p:sldId id="1516" r:id="rId16"/>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DC"/>
    <a:srgbClr val="4AAA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64" autoAdjust="0"/>
    <p:restoredTop sz="91494" autoAdjust="0"/>
  </p:normalViewPr>
  <p:slideViewPr>
    <p:cSldViewPr>
      <p:cViewPr varScale="1">
        <p:scale>
          <a:sx n="59" d="100"/>
          <a:sy n="59" d="100"/>
        </p:scale>
        <p:origin x="840" y="3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4" d="100"/>
        <a:sy n="104" d="100"/>
      </p:scale>
      <p:origin x="0" y="0"/>
    </p:cViewPr>
  </p:sorterViewPr>
  <p:notesViewPr>
    <p:cSldViewPr>
      <p:cViewPr varScale="1">
        <p:scale>
          <a:sx n="97" d="100"/>
          <a:sy n="97" d="100"/>
        </p:scale>
        <p:origin x="-184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9EE5128-E94F-4104-AD89-B5AF29C72E2D}" type="datetimeFigureOut">
              <a:rPr lang="en-US" smtClean="0"/>
              <a:t>8/13/2021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FEB848-FFF3-4C89-A3DD-08361EC3D893}" type="slidenum">
              <a:rPr lang="en-US" smtClean="0"/>
              <a:t>‹#›</a:t>
            </a:fld>
            <a:endParaRPr lang="en-US" dirty="0"/>
          </a:p>
        </p:txBody>
      </p:sp>
    </p:spTree>
    <p:extLst>
      <p:ext uri="{BB962C8B-B14F-4D97-AF65-F5344CB8AC3E}">
        <p14:creationId xmlns:p14="http://schemas.microsoft.com/office/powerpoint/2010/main" val="909911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256C26-7B38-4683-A8E5-5C5D3C1AD4F7}" type="datetimeFigureOut">
              <a:rPr lang="en-US" smtClean="0"/>
              <a:t>8/13/2021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058DAC-54F2-4B1B-A729-AB942FF58017}" type="slidenum">
              <a:rPr lang="en-US" smtClean="0"/>
              <a:t>‹#›</a:t>
            </a:fld>
            <a:endParaRPr lang="en-US" dirty="0"/>
          </a:p>
        </p:txBody>
      </p:sp>
    </p:spTree>
    <p:extLst>
      <p:ext uri="{BB962C8B-B14F-4D97-AF65-F5344CB8AC3E}">
        <p14:creationId xmlns:p14="http://schemas.microsoft.com/office/powerpoint/2010/main" val="3003554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7FDF1C4-649A-4C48-8852-7933830AAC0A}"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3399986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7FDF1C4-649A-4C48-8852-7933830AAC0A}"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2498860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0" name="Line 5"/>
          <p:cNvSpPr>
            <a:spLocks noChangeShapeType="1"/>
          </p:cNvSpPr>
          <p:nvPr userDrawn="1"/>
        </p:nvSpPr>
        <p:spPr bwMode="auto">
          <a:xfrm>
            <a:off x="0" y="5791200"/>
            <a:ext cx="11785600" cy="0"/>
          </a:xfrm>
          <a:prstGeom prst="line">
            <a:avLst/>
          </a:prstGeom>
          <a:noFill/>
          <a:ln w="12700">
            <a:solidFill>
              <a:schemeClr val="bg1"/>
            </a:solidFill>
            <a:round/>
            <a:headEnd/>
            <a:tailEnd/>
          </a:ln>
        </p:spPr>
        <p:txBody>
          <a:bodyPr wrap="none" anchor="ctr"/>
          <a:lstStyle/>
          <a:p>
            <a:pPr>
              <a:defRPr/>
            </a:pPr>
            <a:endParaRPr lang="en-US" dirty="0">
              <a:solidFill>
                <a:prstClr val="black"/>
              </a:solidFill>
            </a:endParaRPr>
          </a:p>
        </p:txBody>
      </p:sp>
      <p:sp>
        <p:nvSpPr>
          <p:cNvPr id="12" name="Title 1"/>
          <p:cNvSpPr>
            <a:spLocks noGrp="1"/>
          </p:cNvSpPr>
          <p:nvPr>
            <p:ph type="ctrTitle"/>
          </p:nvPr>
        </p:nvSpPr>
        <p:spPr>
          <a:xfrm>
            <a:off x="812800" y="1524001"/>
            <a:ext cx="10464800" cy="1546225"/>
          </a:xfrm>
          <a:prstGeom prst="rect">
            <a:avLst/>
          </a:prstGeom>
        </p:spPr>
        <p:txBody>
          <a:bodyPr>
            <a:normAutofit/>
          </a:bodyPr>
          <a:lstStyle>
            <a:lvl1pPr algn="l">
              <a:defRPr sz="4800">
                <a:solidFill>
                  <a:schemeClr val="bg1"/>
                </a:solidFill>
                <a:latin typeface="Arial" pitchFamily="34" charset="0"/>
                <a:cs typeface="Arial" pitchFamily="34" charset="0"/>
              </a:defRPr>
            </a:lvl1pPr>
          </a:lstStyle>
          <a:p>
            <a:r>
              <a:rPr lang="en-US"/>
              <a:t>Click to edit Master title style</a:t>
            </a:r>
            <a:endParaRPr lang="en-US" dirty="0"/>
          </a:p>
        </p:txBody>
      </p:sp>
      <p:sp>
        <p:nvSpPr>
          <p:cNvPr id="13" name="Subtitle 2"/>
          <p:cNvSpPr>
            <a:spLocks noGrp="1"/>
          </p:cNvSpPr>
          <p:nvPr>
            <p:ph type="subTitle" idx="1"/>
          </p:nvPr>
        </p:nvSpPr>
        <p:spPr>
          <a:xfrm>
            <a:off x="812800" y="3276600"/>
            <a:ext cx="10464800" cy="1828800"/>
          </a:xfrm>
          <a:prstGeom prst="rect">
            <a:avLst/>
          </a:prstGeom>
        </p:spPr>
        <p:txBody>
          <a:bodyPr>
            <a:normAutofit/>
          </a:bodyPr>
          <a:lstStyle>
            <a:lvl1pPr marL="0" indent="0" algn="l">
              <a:buNone/>
              <a:defRPr sz="32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105842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pic>
        <p:nvPicPr>
          <p:cNvPr id="22" name="Picture 8"/>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1599" y="236900"/>
            <a:ext cx="11800417" cy="686662"/>
          </a:xfrm>
          <a:prstGeom prst="rect">
            <a:avLst/>
          </a:prstGeom>
          <a:noFill/>
          <a:ln>
            <a:noFill/>
          </a:ln>
          <a:extLst/>
        </p:spPr>
      </p:pic>
      <p:sp>
        <p:nvSpPr>
          <p:cNvPr id="23" name="TextBox 22"/>
          <p:cNvSpPr txBox="1"/>
          <p:nvPr userDrawn="1"/>
        </p:nvSpPr>
        <p:spPr>
          <a:xfrm>
            <a:off x="7315200" y="6494462"/>
            <a:ext cx="3962400" cy="2159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dirty="0">
                <a:solidFill>
                  <a:prstClr val="black"/>
                </a:solidFill>
              </a:rPr>
              <a:t>© 2021 American Dental Association. All Rights Reserved.</a:t>
            </a:r>
          </a:p>
        </p:txBody>
      </p:sp>
      <p:sp>
        <p:nvSpPr>
          <p:cNvPr id="24" name="TextBox 23"/>
          <p:cNvSpPr txBox="1"/>
          <p:nvPr userDrawn="1"/>
        </p:nvSpPr>
        <p:spPr>
          <a:xfrm>
            <a:off x="11074400" y="6477000"/>
            <a:ext cx="609600" cy="246062"/>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E205C02-671A-C542-9E80-40415DD91CE8}" type="slidenum">
              <a:rPr lang="en-US" sz="1000">
                <a:solidFill>
                  <a:srgbClr val="A6A6A6"/>
                </a:solidFill>
              </a:rPr>
              <a:pPr algn="r" eaLnBrk="1" hangingPunct="1"/>
              <a:t>‹#›</a:t>
            </a:fld>
            <a:endParaRPr lang="en-US" sz="1000" dirty="0">
              <a:solidFill>
                <a:srgbClr val="A6A6A6"/>
              </a:solidFill>
            </a:endParaRPr>
          </a:p>
        </p:txBody>
      </p:sp>
      <p:sp>
        <p:nvSpPr>
          <p:cNvPr id="25" name="Title 1"/>
          <p:cNvSpPr>
            <a:spLocks noGrp="1"/>
          </p:cNvSpPr>
          <p:nvPr>
            <p:ph type="title"/>
          </p:nvPr>
        </p:nvSpPr>
        <p:spPr>
          <a:xfrm>
            <a:off x="609600" y="274638"/>
            <a:ext cx="10972800" cy="639762"/>
          </a:xfrm>
        </p:spPr>
        <p:txBody>
          <a:bodyPr>
            <a:normAutofit/>
          </a:bodyPr>
          <a:lstStyle>
            <a:lvl1pPr algn="l">
              <a:defRPr sz="3200">
                <a:solidFill>
                  <a:schemeClr val="bg1"/>
                </a:solidFill>
                <a:latin typeface="Arial" pitchFamily="34" charset="0"/>
                <a:cs typeface="Arial" pitchFamily="34" charset="0"/>
              </a:defRPr>
            </a:lvl1pPr>
          </a:lstStyle>
          <a:p>
            <a:r>
              <a:rPr lang="en-US"/>
              <a:t>Click to edit Master title style</a:t>
            </a:r>
            <a:endParaRPr lang="en-US" dirty="0"/>
          </a:p>
        </p:txBody>
      </p:sp>
      <p:sp>
        <p:nvSpPr>
          <p:cNvPr id="26" name="Content Placeholder 2"/>
          <p:cNvSpPr>
            <a:spLocks noGrp="1"/>
          </p:cNvSpPr>
          <p:nvPr>
            <p:ph idx="1"/>
          </p:nvPr>
        </p:nvSpPr>
        <p:spPr>
          <a:xfrm>
            <a:off x="609600" y="1524000"/>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Line 10"/>
          <p:cNvSpPr>
            <a:spLocks noChangeShapeType="1"/>
          </p:cNvSpPr>
          <p:nvPr userDrawn="1"/>
        </p:nvSpPr>
        <p:spPr bwMode="auto">
          <a:xfrm>
            <a:off x="0" y="6179757"/>
            <a:ext cx="11785600" cy="0"/>
          </a:xfrm>
          <a:prstGeom prst="line">
            <a:avLst/>
          </a:prstGeom>
          <a:noFill/>
          <a:ln w="12700">
            <a:solidFill>
              <a:schemeClr val="accent1"/>
            </a:solidFill>
            <a:round/>
            <a:headEnd/>
            <a:tailEnd/>
          </a:ln>
        </p:spPr>
        <p:txBody>
          <a:bodyPr wrap="none" anchor="ctr"/>
          <a:lstStyle/>
          <a:p>
            <a:pPr>
              <a:defRPr/>
            </a:pPr>
            <a:endParaRPr lang="en-US" dirty="0">
              <a:solidFill>
                <a:prstClr val="black"/>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600" y="6229038"/>
            <a:ext cx="6858000" cy="571500"/>
          </a:xfrm>
          <a:prstGeom prst="rect">
            <a:avLst/>
          </a:prstGeom>
        </p:spPr>
      </p:pic>
    </p:spTree>
    <p:extLst>
      <p:ext uri="{BB962C8B-B14F-4D97-AF65-F5344CB8AC3E}">
        <p14:creationId xmlns:p14="http://schemas.microsoft.com/office/powerpoint/2010/main" val="3606503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14" name="Content Placeholder 2"/>
          <p:cNvSpPr>
            <a:spLocks noGrp="1"/>
          </p:cNvSpPr>
          <p:nvPr>
            <p:ph sz="half" idx="1"/>
          </p:nvPr>
        </p:nvSpPr>
        <p:spPr>
          <a:xfrm>
            <a:off x="609600" y="15240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p:cNvSpPr>
            <a:spLocks noGrp="1"/>
          </p:cNvSpPr>
          <p:nvPr>
            <p:ph sz="half" idx="2"/>
          </p:nvPr>
        </p:nvSpPr>
        <p:spPr>
          <a:xfrm>
            <a:off x="6197600" y="15240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2" name="Picture 8"/>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1599" y="236900"/>
            <a:ext cx="11800417" cy="686662"/>
          </a:xfrm>
          <a:prstGeom prst="rect">
            <a:avLst/>
          </a:prstGeom>
          <a:noFill/>
          <a:ln>
            <a:noFill/>
          </a:ln>
          <a:extLst/>
        </p:spPr>
      </p:pic>
      <p:sp>
        <p:nvSpPr>
          <p:cNvPr id="25" name="Title 1"/>
          <p:cNvSpPr>
            <a:spLocks noGrp="1"/>
          </p:cNvSpPr>
          <p:nvPr>
            <p:ph type="title"/>
          </p:nvPr>
        </p:nvSpPr>
        <p:spPr>
          <a:xfrm>
            <a:off x="609600" y="274638"/>
            <a:ext cx="10972800" cy="639762"/>
          </a:xfrm>
        </p:spPr>
        <p:txBody>
          <a:bodyPr>
            <a:normAutofit/>
          </a:bodyPr>
          <a:lstStyle>
            <a:lvl1pPr algn="l">
              <a:defRPr sz="3200">
                <a:solidFill>
                  <a:schemeClr val="bg1"/>
                </a:solidFill>
                <a:latin typeface="Arial" pitchFamily="34" charset="0"/>
                <a:cs typeface="Arial" pitchFamily="34" charset="0"/>
              </a:defRPr>
            </a:lvl1pPr>
          </a:lstStyle>
          <a:p>
            <a:r>
              <a:rPr lang="en-US"/>
              <a:t>Click to edit Master title style</a:t>
            </a:r>
            <a:endParaRPr lang="en-US" dirty="0"/>
          </a:p>
        </p:txBody>
      </p:sp>
      <p:sp>
        <p:nvSpPr>
          <p:cNvPr id="27" name="Line 10"/>
          <p:cNvSpPr>
            <a:spLocks noChangeShapeType="1"/>
          </p:cNvSpPr>
          <p:nvPr userDrawn="1"/>
        </p:nvSpPr>
        <p:spPr bwMode="auto">
          <a:xfrm>
            <a:off x="0" y="6179757"/>
            <a:ext cx="11785600" cy="0"/>
          </a:xfrm>
          <a:prstGeom prst="line">
            <a:avLst/>
          </a:prstGeom>
          <a:noFill/>
          <a:ln w="12700">
            <a:solidFill>
              <a:schemeClr val="accent1"/>
            </a:solidFill>
            <a:round/>
            <a:headEnd/>
            <a:tailEnd/>
          </a:ln>
        </p:spPr>
        <p:txBody>
          <a:bodyPr wrap="none" anchor="ctr"/>
          <a:lstStyle/>
          <a:p>
            <a:pPr>
              <a:defRPr/>
            </a:pPr>
            <a:endParaRPr lang="en-US" dirty="0">
              <a:solidFill>
                <a:prstClr val="black"/>
              </a:solidFill>
            </a:endParaRPr>
          </a:p>
        </p:txBody>
      </p:sp>
      <p:sp>
        <p:nvSpPr>
          <p:cNvPr id="10" name="TextBox 9">
            <a:extLst>
              <a:ext uri="{FF2B5EF4-FFF2-40B4-BE49-F238E27FC236}">
                <a16:creationId xmlns:a16="http://schemas.microsoft.com/office/drawing/2014/main" xmlns="" id="{E936BFD5-5416-E04D-B13F-CD164BEC7175}"/>
              </a:ext>
            </a:extLst>
          </p:cNvPr>
          <p:cNvSpPr txBox="1"/>
          <p:nvPr userDrawn="1"/>
        </p:nvSpPr>
        <p:spPr>
          <a:xfrm>
            <a:off x="7315200" y="6494462"/>
            <a:ext cx="3962400" cy="2159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dirty="0">
                <a:solidFill>
                  <a:prstClr val="black"/>
                </a:solidFill>
              </a:rPr>
              <a:t>© 2021 American Dental Association. All Rights Reserved.</a:t>
            </a:r>
          </a:p>
        </p:txBody>
      </p:sp>
      <p:sp>
        <p:nvSpPr>
          <p:cNvPr id="11" name="TextBox 10">
            <a:extLst>
              <a:ext uri="{FF2B5EF4-FFF2-40B4-BE49-F238E27FC236}">
                <a16:creationId xmlns:a16="http://schemas.microsoft.com/office/drawing/2014/main" xmlns="" id="{0F32E904-BFEF-0040-86D6-DCED38451139}"/>
              </a:ext>
            </a:extLst>
          </p:cNvPr>
          <p:cNvSpPr txBox="1"/>
          <p:nvPr userDrawn="1"/>
        </p:nvSpPr>
        <p:spPr>
          <a:xfrm>
            <a:off x="11074400" y="6477000"/>
            <a:ext cx="609600" cy="246062"/>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E205C02-671A-C542-9E80-40415DD91CE8}" type="slidenum">
              <a:rPr lang="en-US" sz="1000">
                <a:solidFill>
                  <a:srgbClr val="A6A6A6"/>
                </a:solidFill>
              </a:rPr>
              <a:pPr algn="r" eaLnBrk="1" hangingPunct="1"/>
              <a:t>‹#›</a:t>
            </a:fld>
            <a:endParaRPr lang="en-US" sz="1000" dirty="0">
              <a:solidFill>
                <a:srgbClr val="A6A6A6"/>
              </a:solidFill>
            </a:endParaRPr>
          </a:p>
        </p:txBody>
      </p:sp>
      <p:pic>
        <p:nvPicPr>
          <p:cNvPr id="12" name="Picture 11">
            <a:extLst>
              <a:ext uri="{FF2B5EF4-FFF2-40B4-BE49-F238E27FC236}">
                <a16:creationId xmlns:a16="http://schemas.microsoft.com/office/drawing/2014/main" xmlns="" id="{2295759A-E965-5E41-A64D-E07B41F796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600" y="6229038"/>
            <a:ext cx="6858000" cy="571500"/>
          </a:xfrm>
          <a:prstGeom prst="rect">
            <a:avLst/>
          </a:prstGeom>
        </p:spPr>
      </p:pic>
    </p:spTree>
    <p:extLst>
      <p:ext uri="{BB962C8B-B14F-4D97-AF65-F5344CB8AC3E}">
        <p14:creationId xmlns:p14="http://schemas.microsoft.com/office/powerpoint/2010/main" val="3731048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xmlns="" id="{0D46B0ED-9A40-2B40-9386-3FA7F4E7677F}"/>
              </a:ext>
            </a:extLst>
          </p:cNvPr>
          <p:cNvSpPr txBox="1"/>
          <p:nvPr userDrawn="1"/>
        </p:nvSpPr>
        <p:spPr>
          <a:xfrm>
            <a:off x="7315200" y="6494462"/>
            <a:ext cx="3962400" cy="2159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dirty="0">
                <a:solidFill>
                  <a:prstClr val="black"/>
                </a:solidFill>
              </a:rPr>
              <a:t>© 2021 American Dental Association. All Rights Reserved.</a:t>
            </a:r>
          </a:p>
        </p:txBody>
      </p:sp>
      <p:sp>
        <p:nvSpPr>
          <p:cNvPr id="6" name="TextBox 5">
            <a:extLst>
              <a:ext uri="{FF2B5EF4-FFF2-40B4-BE49-F238E27FC236}">
                <a16:creationId xmlns:a16="http://schemas.microsoft.com/office/drawing/2014/main" xmlns="" id="{4078EE85-522E-2B45-960B-48032C9AA4FD}"/>
              </a:ext>
            </a:extLst>
          </p:cNvPr>
          <p:cNvSpPr txBox="1"/>
          <p:nvPr userDrawn="1"/>
        </p:nvSpPr>
        <p:spPr>
          <a:xfrm>
            <a:off x="11074400" y="6477000"/>
            <a:ext cx="609600" cy="246062"/>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E205C02-671A-C542-9E80-40415DD91CE8}" type="slidenum">
              <a:rPr lang="en-US" sz="1000">
                <a:solidFill>
                  <a:srgbClr val="A6A6A6"/>
                </a:solidFill>
              </a:rPr>
              <a:pPr algn="r" eaLnBrk="1" hangingPunct="1"/>
              <a:t>‹#›</a:t>
            </a:fld>
            <a:endParaRPr lang="en-US" sz="1000" dirty="0">
              <a:solidFill>
                <a:srgbClr val="A6A6A6"/>
              </a:solidFill>
            </a:endParaRPr>
          </a:p>
        </p:txBody>
      </p:sp>
      <p:pic>
        <p:nvPicPr>
          <p:cNvPr id="7" name="Picture 6">
            <a:extLst>
              <a:ext uri="{FF2B5EF4-FFF2-40B4-BE49-F238E27FC236}">
                <a16:creationId xmlns:a16="http://schemas.microsoft.com/office/drawing/2014/main" xmlns="" id="{4533B8BC-51A4-F748-9979-64D95748CF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6229038"/>
            <a:ext cx="6858000" cy="571500"/>
          </a:xfrm>
          <a:prstGeom prst="rect">
            <a:avLst/>
          </a:prstGeom>
        </p:spPr>
      </p:pic>
    </p:spTree>
    <p:extLst>
      <p:ext uri="{BB962C8B-B14F-4D97-AF65-F5344CB8AC3E}">
        <p14:creationId xmlns:p14="http://schemas.microsoft.com/office/powerpoint/2010/main" val="1841184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3_Title and Content">
    <p:bg>
      <p:bgPr>
        <a:solidFill>
          <a:schemeClr val="bg1"/>
        </a:solidFill>
        <a:effectLst/>
      </p:bgPr>
    </p:bg>
    <p:spTree>
      <p:nvGrpSpPr>
        <p:cNvPr id="1" name=""/>
        <p:cNvGrpSpPr/>
        <p:nvPr/>
      </p:nvGrpSpPr>
      <p:grpSpPr>
        <a:xfrm>
          <a:off x="0" y="0"/>
          <a:ext cx="0" cy="0"/>
          <a:chOff x="0" y="0"/>
          <a:chExt cx="0" cy="0"/>
        </a:xfrm>
      </p:grpSpPr>
      <p:pic>
        <p:nvPicPr>
          <p:cNvPr id="22" name="Picture 8"/>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1599" y="236900"/>
            <a:ext cx="11800417" cy="686662"/>
          </a:xfrm>
          <a:prstGeom prst="rect">
            <a:avLst/>
          </a:prstGeom>
          <a:noFill/>
          <a:ln>
            <a:noFill/>
          </a:ln>
          <a:extLst/>
        </p:spPr>
      </p:pic>
      <p:sp>
        <p:nvSpPr>
          <p:cNvPr id="25" name="Title 1"/>
          <p:cNvSpPr>
            <a:spLocks noGrp="1"/>
          </p:cNvSpPr>
          <p:nvPr>
            <p:ph type="title"/>
          </p:nvPr>
        </p:nvSpPr>
        <p:spPr>
          <a:xfrm>
            <a:off x="609600" y="274638"/>
            <a:ext cx="10972800" cy="639762"/>
          </a:xfrm>
        </p:spPr>
        <p:txBody>
          <a:bodyPr>
            <a:normAutofit/>
          </a:bodyPr>
          <a:lstStyle>
            <a:lvl1pPr algn="l">
              <a:defRPr sz="3200">
                <a:solidFill>
                  <a:schemeClr val="bg1"/>
                </a:solidFill>
                <a:latin typeface="Arial" pitchFamily="34" charset="0"/>
                <a:cs typeface="Arial" pitchFamily="34" charset="0"/>
              </a:defRPr>
            </a:lvl1pPr>
          </a:lstStyle>
          <a:p>
            <a:r>
              <a:rPr lang="en-US"/>
              <a:t>Click to edit Master title style</a:t>
            </a:r>
            <a:endParaRPr lang="en-US" dirty="0"/>
          </a:p>
        </p:txBody>
      </p:sp>
      <p:sp>
        <p:nvSpPr>
          <p:cNvPr id="26" name="Content Placeholder 2"/>
          <p:cNvSpPr>
            <a:spLocks noGrp="1"/>
          </p:cNvSpPr>
          <p:nvPr>
            <p:ph idx="1"/>
          </p:nvPr>
        </p:nvSpPr>
        <p:spPr>
          <a:xfrm>
            <a:off x="609600" y="1524000"/>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Line 10"/>
          <p:cNvSpPr>
            <a:spLocks noChangeShapeType="1"/>
          </p:cNvSpPr>
          <p:nvPr userDrawn="1"/>
        </p:nvSpPr>
        <p:spPr bwMode="auto">
          <a:xfrm>
            <a:off x="0" y="6179757"/>
            <a:ext cx="11785600" cy="0"/>
          </a:xfrm>
          <a:prstGeom prst="line">
            <a:avLst/>
          </a:prstGeom>
          <a:noFill/>
          <a:ln w="12700">
            <a:solidFill>
              <a:schemeClr val="accent1"/>
            </a:solidFill>
            <a:round/>
            <a:headEnd/>
            <a:tailEnd/>
          </a:ln>
        </p:spPr>
        <p:txBody>
          <a:bodyPr wrap="none" anchor="ctr"/>
          <a:lstStyle/>
          <a:p>
            <a:pPr>
              <a:defRPr/>
            </a:pPr>
            <a:endParaRPr lang="en-US" dirty="0">
              <a:solidFill>
                <a:prstClr val="black"/>
              </a:solidFill>
            </a:endParaRPr>
          </a:p>
        </p:txBody>
      </p:sp>
      <p:sp>
        <p:nvSpPr>
          <p:cNvPr id="9" name="TextBox 8">
            <a:extLst>
              <a:ext uri="{FF2B5EF4-FFF2-40B4-BE49-F238E27FC236}">
                <a16:creationId xmlns:a16="http://schemas.microsoft.com/office/drawing/2014/main" xmlns="" id="{87444B55-FE3B-EA4A-B093-9E8B9B0989B0}"/>
              </a:ext>
            </a:extLst>
          </p:cNvPr>
          <p:cNvSpPr txBox="1"/>
          <p:nvPr userDrawn="1"/>
        </p:nvSpPr>
        <p:spPr>
          <a:xfrm>
            <a:off x="7315200" y="6494462"/>
            <a:ext cx="3962400" cy="2159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dirty="0">
                <a:solidFill>
                  <a:prstClr val="black"/>
                </a:solidFill>
              </a:rPr>
              <a:t>© 2021 American Dental Association. All Rights Reserved.</a:t>
            </a:r>
          </a:p>
        </p:txBody>
      </p:sp>
      <p:sp>
        <p:nvSpPr>
          <p:cNvPr id="11" name="TextBox 10">
            <a:extLst>
              <a:ext uri="{FF2B5EF4-FFF2-40B4-BE49-F238E27FC236}">
                <a16:creationId xmlns:a16="http://schemas.microsoft.com/office/drawing/2014/main" xmlns="" id="{0950A7B3-587E-6447-935F-D2DA498C4A57}"/>
              </a:ext>
            </a:extLst>
          </p:cNvPr>
          <p:cNvSpPr txBox="1"/>
          <p:nvPr userDrawn="1"/>
        </p:nvSpPr>
        <p:spPr>
          <a:xfrm>
            <a:off x="11074400" y="6477000"/>
            <a:ext cx="609600" cy="246062"/>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E205C02-671A-C542-9E80-40415DD91CE8}" type="slidenum">
              <a:rPr lang="en-US" sz="1000">
                <a:solidFill>
                  <a:srgbClr val="A6A6A6"/>
                </a:solidFill>
              </a:rPr>
              <a:pPr algn="r" eaLnBrk="1" hangingPunct="1"/>
              <a:t>‹#›</a:t>
            </a:fld>
            <a:endParaRPr lang="en-US" sz="1000" dirty="0">
              <a:solidFill>
                <a:srgbClr val="A6A6A6"/>
              </a:solidFill>
            </a:endParaRPr>
          </a:p>
        </p:txBody>
      </p:sp>
      <p:pic>
        <p:nvPicPr>
          <p:cNvPr id="12" name="Picture 11">
            <a:extLst>
              <a:ext uri="{FF2B5EF4-FFF2-40B4-BE49-F238E27FC236}">
                <a16:creationId xmlns:a16="http://schemas.microsoft.com/office/drawing/2014/main" xmlns="" id="{AC1874C0-2275-5B4E-8075-2B8D6FC273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600" y="6229038"/>
            <a:ext cx="6858000" cy="571500"/>
          </a:xfrm>
          <a:prstGeom prst="rect">
            <a:avLst/>
          </a:prstGeom>
        </p:spPr>
      </p:pic>
    </p:spTree>
    <p:extLst>
      <p:ext uri="{BB962C8B-B14F-4D97-AF65-F5344CB8AC3E}">
        <p14:creationId xmlns:p14="http://schemas.microsoft.com/office/powerpoint/2010/main" val="26981516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9"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239863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40" r:id="rId4"/>
    <p:sldLayoutId id="2147483741" r:id="rId5"/>
  </p:sldLayoutIdLst>
  <p:txStyles>
    <p:titleStyle>
      <a:lvl1pPr algn="l" defTabSz="914400" rtl="0" eaLnBrk="1" latinLnBrk="0" hangingPunct="1">
        <a:spcBef>
          <a:spcPct val="0"/>
        </a:spcBef>
        <a:buNone/>
        <a:defRPr sz="32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1"/>
        </a:buClr>
        <a:buFont typeface="Arial" pitchFamily="34" charset="0"/>
        <a:buChar char="•"/>
        <a:defRPr sz="3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chemeClr val="accent1"/>
        </a:buClr>
        <a:buFont typeface="Arial" pitchFamily="34" charset="0"/>
        <a:buChar char="–"/>
        <a:defRPr sz="2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1"/>
        </a:buClr>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ada.org/hpi"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1143000" y="990600"/>
            <a:ext cx="10287000" cy="3124200"/>
          </a:xfrm>
        </p:spPr>
        <p:txBody>
          <a:bodyPr>
            <a:noAutofit/>
          </a:bodyPr>
          <a:lstStyle/>
          <a:p>
            <a:pPr algn="r"/>
            <a:r>
              <a:rPr lang="en-US" sz="4400" dirty="0"/>
              <a:t/>
            </a:r>
            <a:br>
              <a:rPr lang="en-US" sz="4400" dirty="0"/>
            </a:br>
            <a:r>
              <a:rPr lang="en-US" dirty="0"/>
              <a:t>Making the Case for Dental Coverage for Adults in All State Medicaid Programs</a:t>
            </a:r>
            <a:r>
              <a:rPr lang="en-US" sz="4400" dirty="0"/>
              <a:t/>
            </a:r>
            <a:br>
              <a:rPr lang="en-US" sz="4400" dirty="0"/>
            </a:br>
            <a:endParaRPr lang="en-US" sz="3600" dirty="0"/>
          </a:p>
        </p:txBody>
      </p:sp>
    </p:spTree>
    <p:extLst>
      <p:ext uri="{BB962C8B-B14F-4D97-AF65-F5344CB8AC3E}">
        <p14:creationId xmlns:p14="http://schemas.microsoft.com/office/powerpoint/2010/main" val="3420071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Medicaid Dental Coverage </a:t>
            </a:r>
          </a:p>
        </p:txBody>
      </p:sp>
      <p:sp>
        <p:nvSpPr>
          <p:cNvPr id="9" name="TextBox 8"/>
          <p:cNvSpPr txBox="1"/>
          <p:nvPr/>
        </p:nvSpPr>
        <p:spPr>
          <a:xfrm>
            <a:off x="7315200" y="2778827"/>
            <a:ext cx="3794368" cy="1528945"/>
          </a:xfrm>
          <a:prstGeom prst="rect">
            <a:avLst/>
          </a:prstGeom>
          <a:noFill/>
          <a:ln>
            <a:noFill/>
          </a:ln>
        </p:spPr>
        <p:txBody>
          <a:bodyPr wrap="square" rtlCol="0">
            <a:spAutoFit/>
          </a:bodyPr>
          <a:lstStyle/>
          <a:p>
            <a:r>
              <a:rPr lang="en-US" sz="1867" i="1" dirty="0">
                <a:solidFill>
                  <a:schemeClr val="tx1">
                    <a:lumMod val="75000"/>
                    <a:lumOff val="25000"/>
                  </a:schemeClr>
                </a:solidFill>
              </a:rPr>
              <a:t>Increased access to dental care is associated with lower medical care costs among patients with certain conditions such as diabetes.  </a:t>
            </a:r>
          </a:p>
        </p:txBody>
      </p:sp>
      <p:pic>
        <p:nvPicPr>
          <p:cNvPr id="4" name="Picture 3"/>
          <p:cNvPicPr>
            <a:picLocks noChangeAspect="1"/>
          </p:cNvPicPr>
          <p:nvPr/>
        </p:nvPicPr>
        <p:blipFill>
          <a:blip r:embed="rId2"/>
          <a:stretch>
            <a:fillRect/>
          </a:stretch>
        </p:blipFill>
        <p:spPr>
          <a:xfrm>
            <a:off x="838200" y="1219199"/>
            <a:ext cx="3656009" cy="4648200"/>
          </a:xfrm>
          <a:prstGeom prst="rect">
            <a:avLst/>
          </a:prstGeom>
        </p:spPr>
      </p:pic>
    </p:spTree>
    <p:extLst>
      <p:ext uri="{BB962C8B-B14F-4D97-AF65-F5344CB8AC3E}">
        <p14:creationId xmlns:p14="http://schemas.microsoft.com/office/powerpoint/2010/main" val="1567868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Current Landscape</a:t>
            </a:r>
          </a:p>
        </p:txBody>
      </p:sp>
      <p:sp>
        <p:nvSpPr>
          <p:cNvPr id="9" name="TextBox 8"/>
          <p:cNvSpPr txBox="1"/>
          <p:nvPr/>
        </p:nvSpPr>
        <p:spPr>
          <a:xfrm>
            <a:off x="8610600" y="1202797"/>
            <a:ext cx="3108568" cy="4689938"/>
          </a:xfrm>
          <a:prstGeom prst="rect">
            <a:avLst/>
          </a:prstGeom>
          <a:noFill/>
          <a:ln>
            <a:noFill/>
          </a:ln>
        </p:spPr>
        <p:txBody>
          <a:bodyPr wrap="square" rtlCol="0">
            <a:spAutoFit/>
          </a:bodyPr>
          <a:lstStyle/>
          <a:p>
            <a:r>
              <a:rPr lang="en-US" sz="1867" i="1" dirty="0">
                <a:solidFill>
                  <a:schemeClr val="tx1">
                    <a:lumMod val="75000"/>
                    <a:lumOff val="25000"/>
                  </a:schemeClr>
                </a:solidFill>
              </a:rPr>
              <a:t>As of early 2021…</a:t>
            </a:r>
          </a:p>
          <a:p>
            <a:endParaRPr lang="en-US" sz="1867" i="1" dirty="0">
              <a:solidFill>
                <a:schemeClr val="tx1">
                  <a:lumMod val="75000"/>
                  <a:lumOff val="25000"/>
                </a:schemeClr>
              </a:solidFill>
            </a:endParaRPr>
          </a:p>
          <a:p>
            <a:r>
              <a:rPr lang="en-US" sz="1870" b="1" i="1" dirty="0">
                <a:solidFill>
                  <a:schemeClr val="tx1">
                    <a:lumMod val="75000"/>
                    <a:lumOff val="25000"/>
                  </a:schemeClr>
                </a:solidFill>
              </a:rPr>
              <a:t>21</a:t>
            </a:r>
            <a:r>
              <a:rPr lang="en-US" sz="1870" i="1" dirty="0">
                <a:solidFill>
                  <a:schemeClr val="tx1">
                    <a:lumMod val="75000"/>
                    <a:lumOff val="25000"/>
                  </a:schemeClr>
                </a:solidFill>
              </a:rPr>
              <a:t> </a:t>
            </a:r>
            <a:r>
              <a:rPr lang="en-US" sz="1867" i="1" dirty="0">
                <a:solidFill>
                  <a:schemeClr val="tx1">
                    <a:lumMod val="75000"/>
                    <a:lumOff val="25000"/>
                  </a:schemeClr>
                </a:solidFill>
              </a:rPr>
              <a:t>states provide extensive adult dental benefits in their Medicaid programs. </a:t>
            </a:r>
          </a:p>
          <a:p>
            <a:endParaRPr lang="en-US" sz="1867" i="1" dirty="0">
              <a:solidFill>
                <a:schemeClr val="tx1">
                  <a:lumMod val="75000"/>
                  <a:lumOff val="25000"/>
                </a:schemeClr>
              </a:solidFill>
            </a:endParaRPr>
          </a:p>
          <a:p>
            <a:r>
              <a:rPr lang="en-US" sz="1867" b="1" i="1" dirty="0">
                <a:solidFill>
                  <a:schemeClr val="tx1">
                    <a:lumMod val="75000"/>
                    <a:lumOff val="25000"/>
                  </a:schemeClr>
                </a:solidFill>
              </a:rPr>
              <a:t>16 </a:t>
            </a:r>
            <a:r>
              <a:rPr lang="en-US" sz="1867" i="1" dirty="0">
                <a:solidFill>
                  <a:schemeClr val="tx1">
                    <a:lumMod val="75000"/>
                    <a:lumOff val="25000"/>
                  </a:schemeClr>
                </a:solidFill>
              </a:rPr>
              <a:t>states provide limited benefits, </a:t>
            </a:r>
          </a:p>
          <a:p>
            <a:endParaRPr lang="en-US" sz="1867" b="1" i="1" dirty="0">
              <a:solidFill>
                <a:schemeClr val="tx1">
                  <a:lumMod val="75000"/>
                  <a:lumOff val="25000"/>
                </a:schemeClr>
              </a:solidFill>
            </a:endParaRPr>
          </a:p>
          <a:p>
            <a:r>
              <a:rPr lang="en-US" sz="1867" b="1" i="1" dirty="0">
                <a:solidFill>
                  <a:schemeClr val="tx1">
                    <a:lumMod val="75000"/>
                    <a:lumOff val="25000"/>
                  </a:schemeClr>
                </a:solidFill>
              </a:rPr>
              <a:t>9</a:t>
            </a:r>
            <a:r>
              <a:rPr lang="en-US" sz="1867" i="1" dirty="0">
                <a:solidFill>
                  <a:schemeClr val="tx1">
                    <a:lumMod val="75000"/>
                    <a:lumOff val="25000"/>
                  </a:schemeClr>
                </a:solidFill>
              </a:rPr>
              <a:t> provide emergency-only benefits, </a:t>
            </a:r>
          </a:p>
          <a:p>
            <a:endParaRPr lang="en-US" sz="1867" b="1" i="1" dirty="0">
              <a:solidFill>
                <a:schemeClr val="tx1">
                  <a:lumMod val="75000"/>
                  <a:lumOff val="25000"/>
                </a:schemeClr>
              </a:solidFill>
            </a:endParaRPr>
          </a:p>
          <a:p>
            <a:r>
              <a:rPr lang="en-US" sz="1867" b="1" i="1" dirty="0">
                <a:solidFill>
                  <a:schemeClr val="tx1">
                    <a:lumMod val="75000"/>
                    <a:lumOff val="25000"/>
                  </a:schemeClr>
                </a:solidFill>
              </a:rPr>
              <a:t>3</a:t>
            </a:r>
            <a:r>
              <a:rPr lang="en-US" sz="1867" i="1" dirty="0">
                <a:solidFill>
                  <a:schemeClr val="tx1">
                    <a:lumMod val="75000"/>
                    <a:lumOff val="25000"/>
                  </a:schemeClr>
                </a:solidFill>
              </a:rPr>
              <a:t> provide no benefits, and </a:t>
            </a:r>
          </a:p>
          <a:p>
            <a:endParaRPr lang="en-US" sz="1867" b="1" i="1" dirty="0">
              <a:solidFill>
                <a:schemeClr val="tx1">
                  <a:lumMod val="75000"/>
                  <a:lumOff val="25000"/>
                </a:schemeClr>
              </a:solidFill>
            </a:endParaRPr>
          </a:p>
          <a:p>
            <a:r>
              <a:rPr lang="en-US" sz="1867" b="1" i="1" dirty="0">
                <a:solidFill>
                  <a:schemeClr val="tx1">
                    <a:lumMod val="75000"/>
                    <a:lumOff val="25000"/>
                  </a:schemeClr>
                </a:solidFill>
              </a:rPr>
              <a:t>1</a:t>
            </a:r>
            <a:r>
              <a:rPr lang="en-US" sz="1867" i="1" dirty="0">
                <a:solidFill>
                  <a:schemeClr val="tx1">
                    <a:lumMod val="75000"/>
                    <a:lumOff val="25000"/>
                  </a:schemeClr>
                </a:solidFill>
              </a:rPr>
              <a:t> has a dental benefit under development.</a:t>
            </a:r>
          </a:p>
        </p:txBody>
      </p:sp>
      <p:pic>
        <p:nvPicPr>
          <p:cNvPr id="3" name="Picture 2"/>
          <p:cNvPicPr>
            <a:picLocks noChangeAspect="1"/>
          </p:cNvPicPr>
          <p:nvPr/>
        </p:nvPicPr>
        <p:blipFill rotWithShape="1">
          <a:blip r:embed="rId2"/>
          <a:srcRect t="13667"/>
          <a:stretch/>
        </p:blipFill>
        <p:spPr>
          <a:xfrm>
            <a:off x="163417" y="1066800"/>
            <a:ext cx="7477125" cy="4292535"/>
          </a:xfrm>
          <a:prstGeom prst="rect">
            <a:avLst/>
          </a:prstGeom>
        </p:spPr>
      </p:pic>
      <p:pic>
        <p:nvPicPr>
          <p:cNvPr id="4" name="Picture 3"/>
          <p:cNvPicPr>
            <a:picLocks noChangeAspect="1"/>
          </p:cNvPicPr>
          <p:nvPr/>
        </p:nvPicPr>
        <p:blipFill>
          <a:blip r:embed="rId3"/>
          <a:stretch>
            <a:fillRect/>
          </a:stretch>
        </p:blipFill>
        <p:spPr>
          <a:xfrm>
            <a:off x="457200" y="5257800"/>
            <a:ext cx="7400925" cy="798501"/>
          </a:xfrm>
          <a:prstGeom prst="rect">
            <a:avLst/>
          </a:prstGeom>
        </p:spPr>
      </p:pic>
    </p:spTree>
    <p:extLst>
      <p:ext uri="{BB962C8B-B14F-4D97-AF65-F5344CB8AC3E}">
        <p14:creationId xmlns:p14="http://schemas.microsoft.com/office/powerpoint/2010/main" val="1595797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Would it Cost to Provide Extensive </a:t>
            </a:r>
            <a:r>
              <a:rPr lang="en-US" dirty="0"/>
              <a:t>Dental </a:t>
            </a:r>
            <a:r>
              <a:rPr lang="en-US" dirty="0" smtClean="0"/>
              <a:t>Coverage? </a:t>
            </a:r>
            <a:endParaRPr lang="en-US" dirty="0"/>
          </a:p>
        </p:txBody>
      </p:sp>
      <p:sp>
        <p:nvSpPr>
          <p:cNvPr id="3" name="Content Placeholder 2"/>
          <p:cNvSpPr>
            <a:spLocks noGrp="1"/>
          </p:cNvSpPr>
          <p:nvPr>
            <p:ph idx="1"/>
          </p:nvPr>
        </p:nvSpPr>
        <p:spPr>
          <a:xfrm>
            <a:off x="4572001" y="1447800"/>
            <a:ext cx="6972692" cy="4343400"/>
          </a:xfrm>
        </p:spPr>
        <p:txBody>
          <a:bodyPr>
            <a:normAutofit fontScale="70000" lnSpcReduction="20000"/>
          </a:bodyPr>
          <a:lstStyle/>
          <a:p>
            <a:r>
              <a:rPr lang="en-US" dirty="0"/>
              <a:t>We estimated the fiscal impact of adding extensive dental coverage for adults in the 28 state Medicaid programs that do not provide it.</a:t>
            </a:r>
          </a:p>
          <a:p>
            <a:endParaRPr lang="en-US" dirty="0"/>
          </a:p>
          <a:p>
            <a:r>
              <a:rPr lang="en-US" dirty="0"/>
              <a:t>We estimated the increased dental care costs as well as reductions in medical care costs among beneficiaries with diabetes, heart disease, and who become pregnant. We did not estimate emergency room cost savings due to data constraints.</a:t>
            </a:r>
          </a:p>
          <a:p>
            <a:endParaRPr lang="en-US" dirty="0"/>
          </a:p>
          <a:p>
            <a:r>
              <a:rPr lang="en-US" dirty="0"/>
              <a:t>We estimated the federal and state shares of spending according to current FMAP rates. </a:t>
            </a:r>
          </a:p>
          <a:p>
            <a:endParaRPr lang="en-US" dirty="0"/>
          </a:p>
          <a:p>
            <a:r>
              <a:rPr lang="en-US" dirty="0"/>
              <a:t>We summarize results for all 28 states combined as well as state by state. </a:t>
            </a:r>
          </a:p>
        </p:txBody>
      </p:sp>
      <p:pic>
        <p:nvPicPr>
          <p:cNvPr id="4" name="Picture 3"/>
          <p:cNvPicPr>
            <a:picLocks noChangeAspect="1"/>
          </p:cNvPicPr>
          <p:nvPr/>
        </p:nvPicPr>
        <p:blipFill>
          <a:blip r:embed="rId2"/>
          <a:stretch>
            <a:fillRect/>
          </a:stretch>
        </p:blipFill>
        <p:spPr>
          <a:xfrm>
            <a:off x="602530" y="1295400"/>
            <a:ext cx="3463320" cy="4495800"/>
          </a:xfrm>
          <a:prstGeom prst="rect">
            <a:avLst/>
          </a:prstGeom>
          <a:ln>
            <a:solidFill>
              <a:schemeClr val="bg1">
                <a:lumMod val="65000"/>
              </a:schemeClr>
            </a:solidFill>
          </a:ln>
        </p:spPr>
      </p:pic>
    </p:spTree>
    <p:extLst>
      <p:ext uri="{BB962C8B-B14F-4D97-AF65-F5344CB8AC3E}">
        <p14:creationId xmlns:p14="http://schemas.microsoft.com/office/powerpoint/2010/main" val="1396538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Would it Cost to Provide Extensive Dental Coverage? </a:t>
            </a:r>
          </a:p>
        </p:txBody>
      </p:sp>
      <p:pic>
        <p:nvPicPr>
          <p:cNvPr id="5" name="Picture 4"/>
          <p:cNvPicPr>
            <a:picLocks noChangeAspect="1"/>
          </p:cNvPicPr>
          <p:nvPr/>
        </p:nvPicPr>
        <p:blipFill>
          <a:blip r:embed="rId2"/>
          <a:stretch>
            <a:fillRect/>
          </a:stretch>
        </p:blipFill>
        <p:spPr>
          <a:xfrm>
            <a:off x="76200" y="1295400"/>
            <a:ext cx="8877300" cy="2409825"/>
          </a:xfrm>
          <a:prstGeom prst="rect">
            <a:avLst/>
          </a:prstGeom>
        </p:spPr>
      </p:pic>
      <p:sp>
        <p:nvSpPr>
          <p:cNvPr id="6" name="TextBox 5"/>
          <p:cNvSpPr txBox="1"/>
          <p:nvPr/>
        </p:nvSpPr>
        <p:spPr>
          <a:xfrm>
            <a:off x="5715000" y="4419600"/>
            <a:ext cx="6080368" cy="1241622"/>
          </a:xfrm>
          <a:prstGeom prst="rect">
            <a:avLst/>
          </a:prstGeom>
          <a:noFill/>
          <a:ln>
            <a:noFill/>
          </a:ln>
        </p:spPr>
        <p:txBody>
          <a:bodyPr wrap="square" rtlCol="0">
            <a:spAutoFit/>
          </a:bodyPr>
          <a:lstStyle/>
          <a:p>
            <a:r>
              <a:rPr lang="en-US" sz="1867" i="1" dirty="0">
                <a:solidFill>
                  <a:schemeClr val="tx1">
                    <a:lumMod val="75000"/>
                    <a:lumOff val="25000"/>
                  </a:schemeClr>
                </a:solidFill>
              </a:rPr>
              <a:t>We leveraged newly available Medicaid claims data for all states to calculate current dental care use rates and spending levels for Medicaid beneficiaries. This allowed for much more accurate predictive analysis.</a:t>
            </a:r>
          </a:p>
        </p:txBody>
      </p:sp>
      <p:sp>
        <p:nvSpPr>
          <p:cNvPr id="10" name="Left Arrow 9"/>
          <p:cNvSpPr/>
          <p:nvPr/>
        </p:nvSpPr>
        <p:spPr>
          <a:xfrm>
            <a:off x="5257800" y="3048000"/>
            <a:ext cx="381000" cy="152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8839200" y="3048000"/>
            <a:ext cx="381000" cy="152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8708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Would it Cost to Provide Extensive Dental Coverage? </a:t>
            </a:r>
          </a:p>
        </p:txBody>
      </p:sp>
      <p:pic>
        <p:nvPicPr>
          <p:cNvPr id="5" name="Picture 4"/>
          <p:cNvPicPr>
            <a:picLocks noChangeAspect="1"/>
          </p:cNvPicPr>
          <p:nvPr/>
        </p:nvPicPr>
        <p:blipFill>
          <a:blip r:embed="rId2"/>
          <a:stretch>
            <a:fillRect/>
          </a:stretch>
        </p:blipFill>
        <p:spPr>
          <a:xfrm>
            <a:off x="1219200" y="1752600"/>
            <a:ext cx="9163050" cy="2762250"/>
          </a:xfrm>
          <a:prstGeom prst="rect">
            <a:avLst/>
          </a:prstGeom>
        </p:spPr>
      </p:pic>
      <p:sp>
        <p:nvSpPr>
          <p:cNvPr id="4" name="TextBox 3"/>
          <p:cNvSpPr txBox="1"/>
          <p:nvPr/>
        </p:nvSpPr>
        <p:spPr>
          <a:xfrm>
            <a:off x="4953000" y="5105400"/>
            <a:ext cx="6928093" cy="954300"/>
          </a:xfrm>
          <a:prstGeom prst="rect">
            <a:avLst/>
          </a:prstGeom>
          <a:noFill/>
          <a:ln>
            <a:noFill/>
          </a:ln>
        </p:spPr>
        <p:txBody>
          <a:bodyPr wrap="square" rtlCol="0">
            <a:spAutoFit/>
          </a:bodyPr>
          <a:lstStyle/>
          <a:p>
            <a:r>
              <a:rPr lang="en-US" sz="1867" i="1" dirty="0">
                <a:solidFill>
                  <a:schemeClr val="tx1">
                    <a:lumMod val="75000"/>
                    <a:lumOff val="25000"/>
                  </a:schemeClr>
                </a:solidFill>
              </a:rPr>
              <a:t>It important to note that our analysis likely overestimates net costs. We were conservative in our assumptions and we </a:t>
            </a:r>
            <a:r>
              <a:rPr lang="en-US" sz="1867" i="1" dirty="0" smtClean="0">
                <a:solidFill>
                  <a:schemeClr val="tx1">
                    <a:lumMod val="75000"/>
                    <a:lumOff val="25000"/>
                  </a:schemeClr>
                </a:solidFill>
              </a:rPr>
              <a:t>also do </a:t>
            </a:r>
            <a:r>
              <a:rPr lang="en-US" sz="1867" i="1" dirty="0">
                <a:solidFill>
                  <a:schemeClr val="tx1">
                    <a:lumMod val="75000"/>
                    <a:lumOff val="25000"/>
                  </a:schemeClr>
                </a:solidFill>
              </a:rPr>
              <a:t>not include emergency room cost reductions in our analysis. </a:t>
            </a:r>
          </a:p>
        </p:txBody>
      </p:sp>
    </p:spTree>
    <p:extLst>
      <p:ext uri="{BB962C8B-B14F-4D97-AF65-F5344CB8AC3E}">
        <p14:creationId xmlns:p14="http://schemas.microsoft.com/office/powerpoint/2010/main" val="541169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from Optional to Essential</a:t>
            </a:r>
          </a:p>
        </p:txBody>
      </p:sp>
      <p:sp>
        <p:nvSpPr>
          <p:cNvPr id="3" name="Content Placeholder 2"/>
          <p:cNvSpPr>
            <a:spLocks noGrp="1"/>
          </p:cNvSpPr>
          <p:nvPr>
            <p:ph idx="1"/>
          </p:nvPr>
        </p:nvSpPr>
        <p:spPr>
          <a:xfrm>
            <a:off x="571893" y="1371600"/>
            <a:ext cx="10972800" cy="4419600"/>
          </a:xfrm>
        </p:spPr>
        <p:txBody>
          <a:bodyPr>
            <a:normAutofit fontScale="62500" lnSpcReduction="20000"/>
          </a:bodyPr>
          <a:lstStyle/>
          <a:p>
            <a:r>
              <a:rPr lang="en-US" dirty="0"/>
              <a:t>Make comprehensive adult oral health coverage a permanent part of the Medicaid program for all states. Congress could designate dental services as a mandatory benefit category for all Medicaid-enrolled adults. </a:t>
            </a:r>
          </a:p>
          <a:p>
            <a:endParaRPr lang="en-US" dirty="0"/>
          </a:p>
          <a:p>
            <a:r>
              <a:rPr lang="en-US" dirty="0"/>
              <a:t>Congress could consider policy aimed at establishing a baseline of comprehensiveness for adult dental services in Medicaid. Policymakers can amend the current statutory definition of Medicaid dental services to address the full range of oral health conditions, specifying categories of services as necessary. </a:t>
            </a:r>
          </a:p>
          <a:p>
            <a:endParaRPr lang="en-US" dirty="0"/>
          </a:p>
          <a:p>
            <a:r>
              <a:rPr lang="en-US" dirty="0"/>
              <a:t>Congress could consider increasing the FMAP for states to support comprehensive oral health coverage. Adequate funding of state Medicaid programs is necessary for the successful implementation of a new benefit. </a:t>
            </a:r>
          </a:p>
          <a:p>
            <a:endParaRPr lang="en-US" dirty="0"/>
          </a:p>
          <a:p>
            <a:r>
              <a:rPr lang="en-US" dirty="0"/>
              <a:t>Ensure that fiscal estimates (or CBO scoring) properly account for potential medical care cost reductions, including reduced emergency room spending, associated with expanded dental coverage for adults in Medicaid programs. </a:t>
            </a:r>
          </a:p>
        </p:txBody>
      </p:sp>
    </p:spTree>
    <p:extLst>
      <p:ext uri="{BB962C8B-B14F-4D97-AF65-F5344CB8AC3E}">
        <p14:creationId xmlns:p14="http://schemas.microsoft.com/office/powerpoint/2010/main" val="2760762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990600" y="228600"/>
            <a:ext cx="10287000" cy="3124200"/>
          </a:xfrm>
        </p:spPr>
        <p:txBody>
          <a:bodyPr>
            <a:noAutofit/>
          </a:bodyPr>
          <a:lstStyle/>
          <a:p>
            <a:pPr algn="r"/>
            <a:r>
              <a:rPr lang="en-US" sz="4400" dirty="0"/>
              <a:t/>
            </a:r>
            <a:br>
              <a:rPr lang="en-US" sz="4400" dirty="0"/>
            </a:br>
            <a:r>
              <a:rPr lang="en-US" dirty="0"/>
              <a:t>Making the Case for Dental Coverage for Adults in All State Medicaid Programs</a:t>
            </a:r>
            <a:r>
              <a:rPr lang="en-US" sz="4400" dirty="0"/>
              <a:t/>
            </a:r>
            <a:br>
              <a:rPr lang="en-US" sz="4400" dirty="0"/>
            </a:br>
            <a:endParaRPr lang="en-US" sz="3600" dirty="0"/>
          </a:p>
        </p:txBody>
      </p:sp>
      <p:pic>
        <p:nvPicPr>
          <p:cNvPr id="3" name="Picture 2"/>
          <p:cNvPicPr>
            <a:picLocks noChangeAspect="1"/>
          </p:cNvPicPr>
          <p:nvPr/>
        </p:nvPicPr>
        <p:blipFill>
          <a:blip r:embed="rId3"/>
          <a:stretch>
            <a:fillRect/>
          </a:stretch>
        </p:blipFill>
        <p:spPr>
          <a:xfrm>
            <a:off x="0" y="0"/>
            <a:ext cx="12214041" cy="6858000"/>
          </a:xfrm>
          <a:prstGeom prst="rect">
            <a:avLst/>
          </a:prstGeom>
        </p:spPr>
      </p:pic>
    </p:spTree>
    <p:extLst>
      <p:ext uri="{BB962C8B-B14F-4D97-AF65-F5344CB8AC3E}">
        <p14:creationId xmlns:p14="http://schemas.microsoft.com/office/powerpoint/2010/main" val="2670575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We are Launching a New Report</a:t>
            </a:r>
            <a:endParaRPr lang="en-US" dirty="0"/>
          </a:p>
        </p:txBody>
      </p:sp>
      <p:pic>
        <p:nvPicPr>
          <p:cNvPr id="7" name="Picture 6"/>
          <p:cNvPicPr>
            <a:picLocks noChangeAspect="1"/>
          </p:cNvPicPr>
          <p:nvPr/>
        </p:nvPicPr>
        <p:blipFill>
          <a:blip r:embed="rId2"/>
          <a:stretch>
            <a:fillRect/>
          </a:stretch>
        </p:blipFill>
        <p:spPr>
          <a:xfrm>
            <a:off x="609600" y="1143000"/>
            <a:ext cx="3733800" cy="4846915"/>
          </a:xfrm>
          <a:prstGeom prst="rect">
            <a:avLst/>
          </a:prstGeom>
          <a:ln>
            <a:solidFill>
              <a:schemeClr val="bg1">
                <a:lumMod val="65000"/>
              </a:schemeClr>
            </a:solidFill>
          </a:ln>
        </p:spPr>
      </p:pic>
      <p:sp>
        <p:nvSpPr>
          <p:cNvPr id="8" name="TextBox 7"/>
          <p:cNvSpPr txBox="1"/>
          <p:nvPr/>
        </p:nvSpPr>
        <p:spPr>
          <a:xfrm>
            <a:off x="6553200" y="3173968"/>
            <a:ext cx="4648200" cy="738664"/>
          </a:xfrm>
          <a:prstGeom prst="rect">
            <a:avLst/>
          </a:prstGeom>
          <a:noFill/>
        </p:spPr>
        <p:txBody>
          <a:bodyPr wrap="square" rtlCol="0">
            <a:spAutoFit/>
          </a:bodyPr>
          <a:lstStyle/>
          <a:p>
            <a:r>
              <a:rPr lang="en-US" i="1" dirty="0"/>
              <a:t>View report at: </a:t>
            </a:r>
            <a:r>
              <a:rPr lang="en-US" sz="2400" i="1" dirty="0">
                <a:solidFill>
                  <a:schemeClr val="accent1"/>
                </a:solidFill>
                <a:hlinkClick r:id="rId3">
                  <a:extLst>
                    <a:ext uri="{A12FA001-AC4F-418D-AE19-62706E023703}">
                      <ahyp:hlinkClr xmlns:ahyp="http://schemas.microsoft.com/office/drawing/2018/hyperlinkcolor" xmlns="" val="tx"/>
                    </a:ext>
                  </a:extLst>
                </a:hlinkClick>
              </a:rPr>
              <a:t>ADA.org/hpi</a:t>
            </a:r>
            <a:r>
              <a:rPr lang="en-US" sz="2400" i="1" dirty="0">
                <a:solidFill>
                  <a:schemeClr val="accent1"/>
                </a:solidFill>
              </a:rPr>
              <a:t> </a:t>
            </a:r>
          </a:p>
          <a:p>
            <a:endParaRPr lang="en-US" i="1" dirty="0"/>
          </a:p>
        </p:txBody>
      </p:sp>
    </p:spTree>
    <p:extLst>
      <p:ext uri="{BB962C8B-B14F-4D97-AF65-F5344CB8AC3E}">
        <p14:creationId xmlns:p14="http://schemas.microsoft.com/office/powerpoint/2010/main" val="4222172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This Report and Why Now?</a:t>
            </a:r>
          </a:p>
        </p:txBody>
      </p:sp>
      <p:sp>
        <p:nvSpPr>
          <p:cNvPr id="6" name="TextBox 5"/>
          <p:cNvSpPr txBox="1"/>
          <p:nvPr/>
        </p:nvSpPr>
        <p:spPr>
          <a:xfrm>
            <a:off x="4697691" y="1419641"/>
            <a:ext cx="6884709" cy="4247317"/>
          </a:xfrm>
          <a:prstGeom prst="rect">
            <a:avLst/>
          </a:prstGeom>
          <a:noFill/>
        </p:spPr>
        <p:txBody>
          <a:bodyPr wrap="square" rtlCol="0">
            <a:spAutoFit/>
          </a:bodyPr>
          <a:lstStyle/>
          <a:p>
            <a:pPr marL="342900" indent="-342900">
              <a:buFont typeface="+mj-lt"/>
              <a:buAutoNum type="arabicPeriod"/>
            </a:pPr>
            <a:r>
              <a:rPr lang="en-US" i="1" dirty="0"/>
              <a:t>Review the evidence on barriers to dental care for low-income adults</a:t>
            </a:r>
          </a:p>
          <a:p>
            <a:endParaRPr lang="en-US" i="1" dirty="0"/>
          </a:p>
          <a:p>
            <a:pPr marL="342900" indent="-342900">
              <a:buFont typeface="+mj-lt"/>
              <a:buAutoNum type="arabicPeriod" startAt="2"/>
            </a:pPr>
            <a:r>
              <a:rPr lang="en-US" i="1" dirty="0"/>
              <a:t>Review the evidence linking comprehensive dental coverage for adults and improved oral health, reduced medical care spending, and economic benefits</a:t>
            </a:r>
          </a:p>
          <a:p>
            <a:pPr marL="342900" indent="-342900">
              <a:buFont typeface="+mj-lt"/>
              <a:buAutoNum type="arabicPeriod" startAt="2"/>
            </a:pPr>
            <a:endParaRPr lang="en-US" i="1" dirty="0"/>
          </a:p>
          <a:p>
            <a:pPr marL="342900" indent="-342900">
              <a:buFont typeface="+mj-lt"/>
              <a:buAutoNum type="arabicPeriod" startAt="2"/>
            </a:pPr>
            <a:r>
              <a:rPr lang="en-US" i="1" dirty="0"/>
              <a:t>Summarize the current landscape of dental coverage for adults in state Medicaid programs</a:t>
            </a:r>
          </a:p>
          <a:p>
            <a:pPr marL="342900" indent="-342900">
              <a:buFont typeface="+mj-lt"/>
              <a:buAutoNum type="arabicPeriod" startAt="2"/>
            </a:pPr>
            <a:endParaRPr lang="en-US" i="1" dirty="0"/>
          </a:p>
          <a:p>
            <a:pPr marL="342900" indent="-342900">
              <a:buFont typeface="+mj-lt"/>
              <a:buAutoNum type="arabicPeriod" startAt="2"/>
            </a:pPr>
            <a:r>
              <a:rPr lang="en-US" i="1" dirty="0"/>
              <a:t>Estimate the fiscal impact of providing comprehensive dental coverage for adults in all state Medicaid programs</a:t>
            </a:r>
          </a:p>
          <a:p>
            <a:pPr marL="342900" indent="-342900">
              <a:buFont typeface="+mj-lt"/>
              <a:buAutoNum type="arabicPeriod" startAt="2"/>
            </a:pPr>
            <a:endParaRPr lang="en-US" i="1" dirty="0"/>
          </a:p>
          <a:p>
            <a:pPr marL="342900" indent="-342900">
              <a:buFont typeface="+mj-lt"/>
              <a:buAutoNum type="arabicPeriod" startAt="2"/>
            </a:pPr>
            <a:r>
              <a:rPr lang="en-US" i="1" dirty="0"/>
              <a:t>Discuss policy options</a:t>
            </a:r>
          </a:p>
          <a:p>
            <a:r>
              <a:rPr lang="en-US" i="1" dirty="0"/>
              <a:t> </a:t>
            </a:r>
          </a:p>
        </p:txBody>
      </p:sp>
      <p:pic>
        <p:nvPicPr>
          <p:cNvPr id="5" name="Picture 4"/>
          <p:cNvPicPr>
            <a:picLocks noChangeAspect="1"/>
          </p:cNvPicPr>
          <p:nvPr/>
        </p:nvPicPr>
        <p:blipFill>
          <a:blip r:embed="rId2"/>
          <a:stretch>
            <a:fillRect/>
          </a:stretch>
        </p:blipFill>
        <p:spPr>
          <a:xfrm>
            <a:off x="609600" y="1143000"/>
            <a:ext cx="3733800" cy="4846915"/>
          </a:xfrm>
          <a:prstGeom prst="rect">
            <a:avLst/>
          </a:prstGeom>
          <a:ln>
            <a:solidFill>
              <a:schemeClr val="bg1">
                <a:lumMod val="65000"/>
              </a:schemeClr>
            </a:solidFill>
          </a:ln>
        </p:spPr>
      </p:pic>
    </p:spTree>
    <p:extLst>
      <p:ext uri="{BB962C8B-B14F-4D97-AF65-F5344CB8AC3E}">
        <p14:creationId xmlns:p14="http://schemas.microsoft.com/office/powerpoint/2010/main" val="48404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 to Dental Care</a:t>
            </a:r>
          </a:p>
        </p:txBody>
      </p:sp>
      <p:pic>
        <p:nvPicPr>
          <p:cNvPr id="4" name="Picture 3"/>
          <p:cNvPicPr>
            <a:picLocks noChangeAspect="1"/>
          </p:cNvPicPr>
          <p:nvPr/>
        </p:nvPicPr>
        <p:blipFill>
          <a:blip r:embed="rId2"/>
          <a:stretch>
            <a:fillRect/>
          </a:stretch>
        </p:blipFill>
        <p:spPr>
          <a:xfrm>
            <a:off x="76200" y="1219200"/>
            <a:ext cx="7449116" cy="4648200"/>
          </a:xfrm>
          <a:prstGeom prst="rect">
            <a:avLst/>
          </a:prstGeom>
        </p:spPr>
      </p:pic>
      <p:sp>
        <p:nvSpPr>
          <p:cNvPr id="5" name="TextBox 4"/>
          <p:cNvSpPr txBox="1"/>
          <p:nvPr/>
        </p:nvSpPr>
        <p:spPr>
          <a:xfrm>
            <a:off x="8763000" y="1342216"/>
            <a:ext cx="3032368" cy="4402167"/>
          </a:xfrm>
          <a:prstGeom prst="rect">
            <a:avLst/>
          </a:prstGeom>
          <a:noFill/>
          <a:ln>
            <a:noFill/>
          </a:ln>
        </p:spPr>
        <p:txBody>
          <a:bodyPr wrap="square" rtlCol="0">
            <a:spAutoFit/>
          </a:bodyPr>
          <a:lstStyle/>
          <a:p>
            <a:r>
              <a:rPr lang="en-US" sz="1867" i="1" dirty="0">
                <a:solidFill>
                  <a:schemeClr val="tx1">
                    <a:lumMod val="75000"/>
                    <a:lumOff val="25000"/>
                  </a:schemeClr>
                </a:solidFill>
              </a:rPr>
              <a:t>The most commonly cited  barriers to accessing needed dental care all relate to </a:t>
            </a:r>
            <a:r>
              <a:rPr lang="en-US" sz="1867" i="1" u="sng" dirty="0">
                <a:solidFill>
                  <a:schemeClr val="tx1">
                    <a:lumMod val="75000"/>
                    <a:lumOff val="25000"/>
                  </a:schemeClr>
                </a:solidFill>
              </a:rPr>
              <a:t>cost</a:t>
            </a:r>
            <a:r>
              <a:rPr lang="en-US" sz="1867" i="1" dirty="0">
                <a:solidFill>
                  <a:schemeClr val="tx1">
                    <a:lumMod val="75000"/>
                    <a:lumOff val="25000"/>
                  </a:schemeClr>
                </a:solidFill>
              </a:rPr>
              <a:t>. </a:t>
            </a:r>
          </a:p>
          <a:p>
            <a:endParaRPr lang="en-US" sz="1867" i="1" dirty="0">
              <a:solidFill>
                <a:schemeClr val="tx1">
                  <a:lumMod val="75000"/>
                  <a:lumOff val="25000"/>
                </a:schemeClr>
              </a:solidFill>
            </a:endParaRPr>
          </a:p>
          <a:p>
            <a:r>
              <a:rPr lang="en-US" sz="1867" i="1" dirty="0">
                <a:solidFill>
                  <a:schemeClr val="tx1">
                    <a:lumMod val="75000"/>
                    <a:lumOff val="25000"/>
                  </a:schemeClr>
                </a:solidFill>
              </a:rPr>
              <a:t>Cost barriers to dental care are higher than for any other type of health care service. </a:t>
            </a:r>
          </a:p>
          <a:p>
            <a:endParaRPr lang="en-US" sz="1867" i="1" dirty="0">
              <a:solidFill>
                <a:schemeClr val="tx1">
                  <a:lumMod val="75000"/>
                  <a:lumOff val="25000"/>
                </a:schemeClr>
              </a:solidFill>
            </a:endParaRPr>
          </a:p>
          <a:p>
            <a:r>
              <a:rPr lang="en-US" sz="1867" i="1" dirty="0">
                <a:solidFill>
                  <a:schemeClr val="tx1">
                    <a:lumMod val="75000"/>
                    <a:lumOff val="25000"/>
                  </a:schemeClr>
                </a:solidFill>
              </a:rPr>
              <a:t>Of any age and income group, </a:t>
            </a:r>
            <a:r>
              <a:rPr lang="en-US" sz="1867" i="1" u="sng" dirty="0">
                <a:solidFill>
                  <a:schemeClr val="tx1">
                    <a:lumMod val="75000"/>
                    <a:lumOff val="25000"/>
                  </a:schemeClr>
                </a:solidFill>
              </a:rPr>
              <a:t>low-income adults </a:t>
            </a:r>
            <a:r>
              <a:rPr lang="en-US" sz="1867" i="1" dirty="0">
                <a:solidFill>
                  <a:schemeClr val="tx1">
                    <a:lumMod val="75000"/>
                    <a:lumOff val="25000"/>
                  </a:schemeClr>
                </a:solidFill>
              </a:rPr>
              <a:t>face the most significant cost barriers to dental care.</a:t>
            </a:r>
          </a:p>
        </p:txBody>
      </p:sp>
    </p:spTree>
    <p:extLst>
      <p:ext uri="{BB962C8B-B14F-4D97-AF65-F5344CB8AC3E}">
        <p14:creationId xmlns:p14="http://schemas.microsoft.com/office/powerpoint/2010/main" val="2501226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 to Dental Care</a:t>
            </a:r>
          </a:p>
        </p:txBody>
      </p:sp>
      <p:pic>
        <p:nvPicPr>
          <p:cNvPr id="3" name="Picture 2"/>
          <p:cNvPicPr>
            <a:picLocks noChangeAspect="1"/>
          </p:cNvPicPr>
          <p:nvPr/>
        </p:nvPicPr>
        <p:blipFill>
          <a:blip r:embed="rId2"/>
          <a:stretch>
            <a:fillRect/>
          </a:stretch>
        </p:blipFill>
        <p:spPr>
          <a:xfrm>
            <a:off x="352425" y="1885555"/>
            <a:ext cx="3638550" cy="3276600"/>
          </a:xfrm>
          <a:prstGeom prst="rect">
            <a:avLst/>
          </a:prstGeom>
        </p:spPr>
      </p:pic>
      <p:pic>
        <p:nvPicPr>
          <p:cNvPr id="6" name="Picture 5"/>
          <p:cNvPicPr>
            <a:picLocks noChangeAspect="1"/>
          </p:cNvPicPr>
          <p:nvPr/>
        </p:nvPicPr>
        <p:blipFill>
          <a:blip r:embed="rId3"/>
          <a:stretch>
            <a:fillRect/>
          </a:stretch>
        </p:blipFill>
        <p:spPr>
          <a:xfrm>
            <a:off x="4324350" y="1937942"/>
            <a:ext cx="3543300" cy="3171825"/>
          </a:xfrm>
          <a:prstGeom prst="rect">
            <a:avLst/>
          </a:prstGeom>
        </p:spPr>
      </p:pic>
      <p:pic>
        <p:nvPicPr>
          <p:cNvPr id="7" name="Picture 6"/>
          <p:cNvPicPr>
            <a:picLocks noChangeAspect="1"/>
          </p:cNvPicPr>
          <p:nvPr/>
        </p:nvPicPr>
        <p:blipFill>
          <a:blip r:embed="rId4"/>
          <a:stretch>
            <a:fillRect/>
          </a:stretch>
        </p:blipFill>
        <p:spPr>
          <a:xfrm>
            <a:off x="8209231" y="1885555"/>
            <a:ext cx="3552825" cy="3267075"/>
          </a:xfrm>
          <a:prstGeom prst="rect">
            <a:avLst/>
          </a:prstGeom>
        </p:spPr>
      </p:pic>
    </p:spTree>
    <p:extLst>
      <p:ext uri="{BB962C8B-B14F-4D97-AF65-F5344CB8AC3E}">
        <p14:creationId xmlns:p14="http://schemas.microsoft.com/office/powerpoint/2010/main" val="507013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Medicaid Dental Coverage </a:t>
            </a:r>
          </a:p>
        </p:txBody>
      </p:sp>
      <p:sp>
        <p:nvSpPr>
          <p:cNvPr id="9" name="TextBox 8"/>
          <p:cNvSpPr txBox="1"/>
          <p:nvPr/>
        </p:nvSpPr>
        <p:spPr>
          <a:xfrm>
            <a:off x="8001000" y="2044280"/>
            <a:ext cx="4034018" cy="2965555"/>
          </a:xfrm>
          <a:prstGeom prst="rect">
            <a:avLst/>
          </a:prstGeom>
          <a:noFill/>
          <a:ln>
            <a:noFill/>
          </a:ln>
        </p:spPr>
        <p:txBody>
          <a:bodyPr wrap="square" rtlCol="0">
            <a:spAutoFit/>
          </a:bodyPr>
          <a:lstStyle/>
          <a:p>
            <a:r>
              <a:rPr lang="en-US" sz="1867" i="1" dirty="0">
                <a:solidFill>
                  <a:schemeClr val="tx1">
                    <a:lumMod val="75000"/>
                    <a:lumOff val="25000"/>
                  </a:schemeClr>
                </a:solidFill>
              </a:rPr>
              <a:t>Providing adult dental coverage in Medicaid significantly reduces emergency department visits and spending for dental conditions. </a:t>
            </a:r>
          </a:p>
          <a:p>
            <a:endParaRPr lang="en-US" sz="1867" i="1" dirty="0">
              <a:solidFill>
                <a:schemeClr val="tx1">
                  <a:lumMod val="75000"/>
                  <a:lumOff val="25000"/>
                </a:schemeClr>
              </a:solidFill>
            </a:endParaRPr>
          </a:p>
          <a:p>
            <a:r>
              <a:rPr lang="en-US" sz="1867" i="1" dirty="0">
                <a:solidFill>
                  <a:schemeClr val="tx1">
                    <a:lumMod val="75000"/>
                    <a:lumOff val="25000"/>
                  </a:schemeClr>
                </a:solidFill>
              </a:rPr>
              <a:t>These cost savings are realized by diverting care from hospital emergency departments to more cost-effective settings like a dental office or community health center. </a:t>
            </a:r>
          </a:p>
        </p:txBody>
      </p:sp>
      <p:pic>
        <p:nvPicPr>
          <p:cNvPr id="3" name="Picture 2"/>
          <p:cNvPicPr>
            <a:picLocks noChangeAspect="1"/>
          </p:cNvPicPr>
          <p:nvPr/>
        </p:nvPicPr>
        <p:blipFill>
          <a:blip r:embed="rId2"/>
          <a:stretch>
            <a:fillRect/>
          </a:stretch>
        </p:blipFill>
        <p:spPr>
          <a:xfrm>
            <a:off x="228601" y="1186717"/>
            <a:ext cx="3457322" cy="4680683"/>
          </a:xfrm>
          <a:prstGeom prst="rect">
            <a:avLst/>
          </a:prstGeom>
          <a:ln>
            <a:solidFill>
              <a:schemeClr val="bg1">
                <a:lumMod val="65000"/>
              </a:schemeClr>
            </a:solidFill>
          </a:ln>
        </p:spPr>
      </p:pic>
      <p:pic>
        <p:nvPicPr>
          <p:cNvPr id="4" name="Picture 3"/>
          <p:cNvPicPr>
            <a:picLocks noChangeAspect="1"/>
          </p:cNvPicPr>
          <p:nvPr/>
        </p:nvPicPr>
        <p:blipFill>
          <a:blip r:embed="rId3"/>
          <a:stretch>
            <a:fillRect/>
          </a:stretch>
        </p:blipFill>
        <p:spPr>
          <a:xfrm>
            <a:off x="4001154" y="1186717"/>
            <a:ext cx="3401296" cy="4680683"/>
          </a:xfrm>
          <a:prstGeom prst="rect">
            <a:avLst/>
          </a:prstGeom>
          <a:ln>
            <a:solidFill>
              <a:schemeClr val="bg1">
                <a:lumMod val="65000"/>
              </a:schemeClr>
            </a:solidFill>
          </a:ln>
        </p:spPr>
      </p:pic>
    </p:spTree>
    <p:extLst>
      <p:ext uri="{BB962C8B-B14F-4D97-AF65-F5344CB8AC3E}">
        <p14:creationId xmlns:p14="http://schemas.microsoft.com/office/powerpoint/2010/main" val="2812421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Medicaid Dental Coverage </a:t>
            </a:r>
          </a:p>
        </p:txBody>
      </p:sp>
      <p:sp>
        <p:nvSpPr>
          <p:cNvPr id="9" name="TextBox 8"/>
          <p:cNvSpPr txBox="1"/>
          <p:nvPr/>
        </p:nvSpPr>
        <p:spPr>
          <a:xfrm>
            <a:off x="6705600" y="2667000"/>
            <a:ext cx="4632568" cy="1241622"/>
          </a:xfrm>
          <a:prstGeom prst="rect">
            <a:avLst/>
          </a:prstGeom>
          <a:noFill/>
          <a:ln>
            <a:noFill/>
          </a:ln>
        </p:spPr>
        <p:txBody>
          <a:bodyPr wrap="square" rtlCol="0">
            <a:spAutoFit/>
          </a:bodyPr>
          <a:lstStyle/>
          <a:p>
            <a:r>
              <a:rPr lang="en-US" sz="1867" i="1" dirty="0">
                <a:solidFill>
                  <a:schemeClr val="tx1">
                    <a:lumMod val="75000"/>
                    <a:lumOff val="25000"/>
                  </a:schemeClr>
                </a:solidFill>
              </a:rPr>
              <a:t>When adults gain extensive dental coverage through Medicaid, their job prospects improve. The impact is largest for Black Medicaid enrollees.</a:t>
            </a:r>
          </a:p>
        </p:txBody>
      </p:sp>
      <p:pic>
        <p:nvPicPr>
          <p:cNvPr id="3" name="Picture 2"/>
          <p:cNvPicPr>
            <a:picLocks noChangeAspect="1"/>
          </p:cNvPicPr>
          <p:nvPr/>
        </p:nvPicPr>
        <p:blipFill>
          <a:blip r:embed="rId2"/>
          <a:stretch>
            <a:fillRect/>
          </a:stretch>
        </p:blipFill>
        <p:spPr>
          <a:xfrm>
            <a:off x="990600" y="1066800"/>
            <a:ext cx="3582659" cy="4971854"/>
          </a:xfrm>
          <a:prstGeom prst="rect">
            <a:avLst/>
          </a:prstGeom>
          <a:ln>
            <a:solidFill>
              <a:schemeClr val="bg1">
                <a:lumMod val="65000"/>
              </a:schemeClr>
            </a:solidFill>
          </a:ln>
        </p:spPr>
      </p:pic>
    </p:spTree>
    <p:extLst>
      <p:ext uri="{BB962C8B-B14F-4D97-AF65-F5344CB8AC3E}">
        <p14:creationId xmlns:p14="http://schemas.microsoft.com/office/powerpoint/2010/main" val="2338730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Medicaid Dental Coverage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76400"/>
            <a:ext cx="3491865" cy="3593966"/>
          </a:xfrm>
          <a:prstGeom prst="rect">
            <a:avLst/>
          </a:prstGeom>
          <a:noFill/>
        </p:spPr>
      </p:pic>
      <p:sp>
        <p:nvSpPr>
          <p:cNvPr id="9" name="TextBox 8"/>
          <p:cNvSpPr txBox="1"/>
          <p:nvPr/>
        </p:nvSpPr>
        <p:spPr>
          <a:xfrm>
            <a:off x="6781800" y="2565250"/>
            <a:ext cx="4632568" cy="1816266"/>
          </a:xfrm>
          <a:prstGeom prst="rect">
            <a:avLst/>
          </a:prstGeom>
          <a:noFill/>
          <a:ln>
            <a:noFill/>
          </a:ln>
        </p:spPr>
        <p:txBody>
          <a:bodyPr wrap="square" rtlCol="0">
            <a:spAutoFit/>
          </a:bodyPr>
          <a:lstStyle/>
          <a:p>
            <a:r>
              <a:rPr lang="en-US" sz="1867" i="1" dirty="0">
                <a:solidFill>
                  <a:schemeClr val="tx1">
                    <a:lumMod val="75000"/>
                    <a:lumOff val="25000"/>
                  </a:schemeClr>
                </a:solidFill>
              </a:rPr>
              <a:t>Low-income adults living in states where the Medicaid program provides comprehensive dental coverage are far less likely to experience negative economic consequences stemming from poor oral health.   </a:t>
            </a:r>
          </a:p>
        </p:txBody>
      </p:sp>
    </p:spTree>
    <p:extLst>
      <p:ext uri="{BB962C8B-B14F-4D97-AF65-F5344CB8AC3E}">
        <p14:creationId xmlns:p14="http://schemas.microsoft.com/office/powerpoint/2010/main" val="25534909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93d9880e-8273-49c0-9825-9ce8952f3cd9"/>
  <p:tag name="WASPOLLED" val="4388348FD728424AA4F432B0BDC99567"/>
  <p:tag name="TPVERSION" val="6"/>
  <p:tag name="TPFULLVERSION" val="6.2.3.1"/>
  <p:tag name="PPTVERSION" val="15"/>
  <p:tag name="TPOS" val="2"/>
  <p:tag name="TPLASTSAVEVERSION" val="6.2 PC"/>
</p:tagLst>
</file>

<file path=ppt/theme/theme1.xml><?xml version="1.0" encoding="utf-8"?>
<a:theme xmlns:a="http://schemas.openxmlformats.org/drawingml/2006/main" name="1_HPI PowerPoint template">
  <a:themeElements>
    <a:clrScheme name="HPI Custom Colors">
      <a:dk1>
        <a:sysClr val="windowText" lastClr="000000"/>
      </a:dk1>
      <a:lt1>
        <a:sysClr val="window" lastClr="FFFFFF"/>
      </a:lt1>
      <a:dk2>
        <a:srgbClr val="797770"/>
      </a:dk2>
      <a:lt2>
        <a:srgbClr val="EEECE1"/>
      </a:lt2>
      <a:accent1>
        <a:srgbClr val="993366"/>
      </a:accent1>
      <a:accent2>
        <a:srgbClr val="007681"/>
      </a:accent2>
      <a:accent3>
        <a:srgbClr val="F26522"/>
      </a:accent3>
      <a:accent4>
        <a:srgbClr val="F0B323"/>
      </a:accent4>
      <a:accent5>
        <a:srgbClr val="339933"/>
      </a:accent5>
      <a:accent6>
        <a:srgbClr val="3366CC"/>
      </a:accent6>
      <a:hlink>
        <a:srgbClr val="3366CC"/>
      </a:hlink>
      <a:folHlink>
        <a:srgbClr val="9933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HPI PowerPoint template</Template>
  <TotalTime>0</TotalTime>
  <Words>665</Words>
  <Application>Microsoft Office PowerPoint</Application>
  <PresentationFormat>Widescreen</PresentationFormat>
  <Paragraphs>66</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ＭＳ Ｐゴシック</vt:lpstr>
      <vt:lpstr>Arial</vt:lpstr>
      <vt:lpstr>Calibri</vt:lpstr>
      <vt:lpstr>1_HPI PowerPoint template</vt:lpstr>
      <vt:lpstr> Making the Case for Dental Coverage for Adults in All State Medicaid Programs </vt:lpstr>
      <vt:lpstr> Making the Case for Dental Coverage for Adults in All State Medicaid Programs </vt:lpstr>
      <vt:lpstr>Today We are Launching a New Report</vt:lpstr>
      <vt:lpstr>Why This Report and Why Now?</vt:lpstr>
      <vt:lpstr>Barriers to Dental Care</vt:lpstr>
      <vt:lpstr>Barriers to Dental Care</vt:lpstr>
      <vt:lpstr>Impact of Medicaid Dental Coverage </vt:lpstr>
      <vt:lpstr>Impact of Medicaid Dental Coverage </vt:lpstr>
      <vt:lpstr>Impact of Medicaid Dental Coverage </vt:lpstr>
      <vt:lpstr>Impact of Medicaid Dental Coverage </vt:lpstr>
      <vt:lpstr>The Current Landscape</vt:lpstr>
      <vt:lpstr>What Would it Cost to Provide Extensive Dental Coverage? </vt:lpstr>
      <vt:lpstr>What Would it Cost to Provide Extensive Dental Coverage? </vt:lpstr>
      <vt:lpstr>What Would it Cost to Provide Extensive Dental Coverage? </vt:lpstr>
      <vt:lpstr>Moving from Optional to Essential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2020-08-28T14:11:12Z</dcterms:created>
  <dcterms:modified xsi:type="dcterms:W3CDTF">2021-08-13T16:03:48Z</dcterms:modified>
</cp:coreProperties>
</file>