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41" r:id="rId2"/>
    <p:sldId id="399" r:id="rId3"/>
    <p:sldId id="400" r:id="rId4"/>
    <p:sldId id="401" r:id="rId5"/>
    <p:sldId id="402" r:id="rId6"/>
    <p:sldId id="395" r:id="rId7"/>
    <p:sldId id="396" r:id="rId8"/>
    <p:sldId id="397" r:id="rId9"/>
    <p:sldId id="398" r:id="rId10"/>
    <p:sldId id="389" r:id="rId11"/>
    <p:sldId id="351" r:id="rId12"/>
    <p:sldId id="394" r:id="rId13"/>
    <p:sldId id="352" r:id="rId14"/>
    <p:sldId id="353" r:id="rId15"/>
    <p:sldId id="391" r:id="rId16"/>
    <p:sldId id="390" r:id="rId17"/>
    <p:sldId id="392" r:id="rId18"/>
    <p:sldId id="393" r:id="rId19"/>
    <p:sldId id="259" r:id="rId20"/>
  </p:sldIdLst>
  <p:sldSz cx="9144000" cy="5143500" type="screen16x9"/>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4AAA42"/>
    <a:srgbClr val="FFF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08" autoAdjust="0"/>
    <p:restoredTop sz="91715" autoAdjust="0"/>
  </p:normalViewPr>
  <p:slideViewPr>
    <p:cSldViewPr>
      <p:cViewPr varScale="1">
        <p:scale>
          <a:sx n="78" d="100"/>
          <a:sy n="78" d="100"/>
        </p:scale>
        <p:origin x="852"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184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nezesa\AppData\Local\Microsoft\Windows\INetCache\Content.Outlook\FB3FEEKI\Copy%20of%20HPI%20Covid%20Polling%20-%20Recruitment%20comparisonB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enezesa\AppData\Local\Microsoft\Windows\INetCache\Content.Outlook\FB3FEEKI\Copy%20of%20HPI%20Covid%20Polling%20-%20Recruitment%20comparisonBH.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Oct-2020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Sheet1!$B$1:$E$2</c:f>
              <c:strCache>
                <c:ptCount val="4"/>
                <c:pt idx="0">
                  <c:v>DH</c:v>
                </c:pt>
                <c:pt idx="1">
                  <c:v>DA</c:v>
                </c:pt>
                <c:pt idx="2">
                  <c:v>Dentists</c:v>
                </c:pt>
                <c:pt idx="3">
                  <c:v>Admin staff</c:v>
                </c:pt>
              </c:strCache>
              <c:extLst/>
            </c:strRef>
          </c:cat>
          <c:val>
            <c:numRef>
              <c:f>Sheet1!$B$3:$E$3</c:f>
              <c:numCache>
                <c:formatCode>0%</c:formatCode>
                <c:ptCount val="4"/>
                <c:pt idx="0">
                  <c:v>0.24</c:v>
                </c:pt>
                <c:pt idx="1">
                  <c:v>0.32</c:v>
                </c:pt>
                <c:pt idx="2">
                  <c:v>0.09</c:v>
                </c:pt>
                <c:pt idx="3">
                  <c:v>0.2</c:v>
                </c:pt>
              </c:numCache>
            </c:numRef>
          </c:val>
        </c:ser>
        <c:ser>
          <c:idx val="1"/>
          <c:order val="1"/>
          <c:tx>
            <c:strRef>
              <c:f>Sheet1!$A$4</c:f>
              <c:strCache>
                <c:ptCount val="1"/>
                <c:pt idx="0">
                  <c:v>May-2021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Sheet1!$B$1:$E$2</c:f>
              <c:strCache>
                <c:ptCount val="4"/>
                <c:pt idx="0">
                  <c:v>DH</c:v>
                </c:pt>
                <c:pt idx="1">
                  <c:v>DA</c:v>
                </c:pt>
                <c:pt idx="2">
                  <c:v>Dentists</c:v>
                </c:pt>
                <c:pt idx="3">
                  <c:v>Admin staff</c:v>
                </c:pt>
              </c:strCache>
              <c:extLst/>
            </c:strRef>
          </c:cat>
          <c:val>
            <c:numRef>
              <c:f>Sheet1!$B$4:$E$4</c:f>
              <c:numCache>
                <c:formatCode>0%</c:formatCode>
                <c:ptCount val="4"/>
                <c:pt idx="0">
                  <c:v>0.28999999999999998</c:v>
                </c:pt>
                <c:pt idx="1">
                  <c:v>0.36</c:v>
                </c:pt>
                <c:pt idx="2">
                  <c:v>0.13</c:v>
                </c:pt>
                <c:pt idx="3">
                  <c:v>0.27</c:v>
                </c:pt>
              </c:numCache>
            </c:numRef>
          </c:val>
        </c:ser>
        <c:ser>
          <c:idx val="2"/>
          <c:order val="2"/>
          <c:tx>
            <c:strRef>
              <c:f>Sheet1!$A$5</c:f>
              <c:strCache>
                <c:ptCount val="1"/>
                <c:pt idx="0">
                  <c:v>Aug-2021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Sheet1!$B$1:$E$2</c:f>
              <c:strCache>
                <c:ptCount val="4"/>
                <c:pt idx="0">
                  <c:v>DH</c:v>
                </c:pt>
                <c:pt idx="1">
                  <c:v>DA</c:v>
                </c:pt>
                <c:pt idx="2">
                  <c:v>Dentists</c:v>
                </c:pt>
                <c:pt idx="3">
                  <c:v>Admin staff</c:v>
                </c:pt>
              </c:strCache>
              <c:extLst/>
            </c:strRef>
          </c:cat>
          <c:val>
            <c:numRef>
              <c:f>Sheet1!$B$5:$E$5</c:f>
              <c:numCache>
                <c:formatCode>0%</c:formatCode>
                <c:ptCount val="4"/>
                <c:pt idx="0">
                  <c:v>0.32</c:v>
                </c:pt>
                <c:pt idx="1">
                  <c:v>0.39</c:v>
                </c:pt>
                <c:pt idx="2">
                  <c:v>0.13</c:v>
                </c:pt>
                <c:pt idx="3">
                  <c:v>0.27</c:v>
                </c:pt>
              </c:numCache>
            </c:numRef>
          </c:val>
        </c:ser>
        <c:dLbls>
          <c:showLegendKey val="0"/>
          <c:showVal val="0"/>
          <c:showCatName val="0"/>
          <c:showSerName val="0"/>
          <c:showPercent val="0"/>
          <c:showBubbleSize val="0"/>
        </c:dLbls>
        <c:gapWidth val="111"/>
        <c:overlap val="-27"/>
        <c:axId val="284464792"/>
        <c:axId val="284461656"/>
      </c:barChart>
      <c:catAx>
        <c:axId val="28446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4461656"/>
        <c:crosses val="autoZero"/>
        <c:auto val="1"/>
        <c:lblAlgn val="ctr"/>
        <c:lblOffset val="100"/>
        <c:noMultiLvlLbl val="0"/>
      </c:catAx>
      <c:valAx>
        <c:axId val="2844616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8446479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Sheet1!$F$3</c:f>
              <c:strCache>
                <c:ptCount val="1"/>
                <c:pt idx="0">
                  <c:v>Oct-2020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Sheet1!$G$2:$J$2</c:f>
              <c:strCache>
                <c:ptCount val="4"/>
                <c:pt idx="0">
                  <c:v>DH</c:v>
                </c:pt>
                <c:pt idx="1">
                  <c:v>DA</c:v>
                </c:pt>
                <c:pt idx="2">
                  <c:v>Dentists</c:v>
                </c:pt>
                <c:pt idx="3">
                  <c:v>Admin staff</c:v>
                </c:pt>
              </c:strCache>
            </c:strRef>
          </c:cat>
          <c:val>
            <c:numRef>
              <c:f>Sheet1!$G$3:$J$3</c:f>
              <c:numCache>
                <c:formatCode>0%</c:formatCode>
                <c:ptCount val="4"/>
                <c:pt idx="0">
                  <c:v>0.78</c:v>
                </c:pt>
                <c:pt idx="1">
                  <c:v>0.73</c:v>
                </c:pt>
                <c:pt idx="2">
                  <c:v>0.46</c:v>
                </c:pt>
                <c:pt idx="3">
                  <c:v>0.55000000000000004</c:v>
                </c:pt>
              </c:numCache>
            </c:numRef>
          </c:val>
        </c:ser>
        <c:ser>
          <c:idx val="1"/>
          <c:order val="1"/>
          <c:tx>
            <c:strRef>
              <c:f>Sheet1!$F$4</c:f>
              <c:strCache>
                <c:ptCount val="1"/>
                <c:pt idx="0">
                  <c:v>May-2021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Sheet1!$G$2:$J$2</c:f>
              <c:strCache>
                <c:ptCount val="4"/>
                <c:pt idx="0">
                  <c:v>DH</c:v>
                </c:pt>
                <c:pt idx="1">
                  <c:v>DA</c:v>
                </c:pt>
                <c:pt idx="2">
                  <c:v>Dentists</c:v>
                </c:pt>
                <c:pt idx="3">
                  <c:v>Admin staff</c:v>
                </c:pt>
              </c:strCache>
            </c:strRef>
          </c:cat>
          <c:val>
            <c:numRef>
              <c:f>Sheet1!$G$4:$J$4</c:f>
              <c:numCache>
                <c:formatCode>0%</c:formatCode>
                <c:ptCount val="4"/>
                <c:pt idx="0">
                  <c:v>0.86</c:v>
                </c:pt>
                <c:pt idx="1">
                  <c:v>0.83</c:v>
                </c:pt>
                <c:pt idx="2">
                  <c:v>0.54</c:v>
                </c:pt>
                <c:pt idx="3">
                  <c:v>0.72</c:v>
                </c:pt>
              </c:numCache>
            </c:numRef>
          </c:val>
        </c:ser>
        <c:ser>
          <c:idx val="2"/>
          <c:order val="2"/>
          <c:tx>
            <c:strRef>
              <c:f>Sheet1!$F$5</c:f>
              <c:strCache>
                <c:ptCount val="1"/>
                <c:pt idx="0">
                  <c:v>Aug-2021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Sheet1!$G$2:$J$2</c:f>
              <c:strCache>
                <c:ptCount val="4"/>
                <c:pt idx="0">
                  <c:v>DH</c:v>
                </c:pt>
                <c:pt idx="1">
                  <c:v>DA</c:v>
                </c:pt>
                <c:pt idx="2">
                  <c:v>Dentists</c:v>
                </c:pt>
                <c:pt idx="3">
                  <c:v>Admin staff</c:v>
                </c:pt>
              </c:strCache>
            </c:strRef>
          </c:cat>
          <c:val>
            <c:numRef>
              <c:f>Sheet1!$G$5:$J$5</c:f>
              <c:numCache>
                <c:formatCode>0%</c:formatCode>
                <c:ptCount val="4"/>
                <c:pt idx="0">
                  <c:v>0.9</c:v>
                </c:pt>
                <c:pt idx="1">
                  <c:v>0.85</c:v>
                </c:pt>
                <c:pt idx="2">
                  <c:v>0.63</c:v>
                </c:pt>
                <c:pt idx="3">
                  <c:v>0.76</c:v>
                </c:pt>
              </c:numCache>
            </c:numRef>
          </c:val>
        </c:ser>
        <c:dLbls>
          <c:showLegendKey val="0"/>
          <c:showVal val="0"/>
          <c:showCatName val="0"/>
          <c:showSerName val="0"/>
          <c:showPercent val="0"/>
          <c:showBubbleSize val="0"/>
        </c:dLbls>
        <c:gapWidth val="111"/>
        <c:overlap val="-27"/>
        <c:axId val="284459696"/>
        <c:axId val="284460088"/>
      </c:barChart>
      <c:catAx>
        <c:axId val="28445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4460088"/>
        <c:crosses val="autoZero"/>
        <c:auto val="1"/>
        <c:lblAlgn val="ctr"/>
        <c:lblOffset val="100"/>
        <c:noMultiLvlLbl val="0"/>
      </c:catAx>
      <c:valAx>
        <c:axId val="284460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8445969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9EE5128-E94F-4104-AD89-B5AF29C72E2D}" type="datetimeFigureOut">
              <a:rPr lang="en-US" smtClean="0"/>
              <a:t>9/2/2021</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5FEB848-FFF3-4C89-A3DD-08361EC3D893}" type="slidenum">
              <a:rPr lang="en-US" smtClean="0"/>
              <a:t>‹#›</a:t>
            </a:fld>
            <a:endParaRPr lang="en-US" dirty="0"/>
          </a:p>
        </p:txBody>
      </p:sp>
    </p:spTree>
    <p:extLst>
      <p:ext uri="{BB962C8B-B14F-4D97-AF65-F5344CB8AC3E}">
        <p14:creationId xmlns:p14="http://schemas.microsoft.com/office/powerpoint/2010/main" val="909911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B256C26-7B38-4683-A8E5-5C5D3C1AD4F7}" type="datetimeFigureOut">
              <a:rPr lang="en-US" smtClean="0"/>
              <a:t>9/2/2021</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D058DAC-54F2-4B1B-A729-AB942FF58017}" type="slidenum">
              <a:rPr lang="en-US" smtClean="0"/>
              <a:t>‹#›</a:t>
            </a:fld>
            <a:endParaRPr lang="en-US" dirty="0"/>
          </a:p>
        </p:txBody>
      </p:sp>
    </p:spTree>
    <p:extLst>
      <p:ext uri="{BB962C8B-B14F-4D97-AF65-F5344CB8AC3E}">
        <p14:creationId xmlns:p14="http://schemas.microsoft.com/office/powerpoint/2010/main" val="300355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FDF1C4-649A-4C48-8852-7933830AAC0A}"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08573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14</a:t>
            </a:fld>
            <a:endParaRPr lang="en-US" dirty="0"/>
          </a:p>
        </p:txBody>
      </p:sp>
    </p:spTree>
    <p:extLst>
      <p:ext uri="{BB962C8B-B14F-4D97-AF65-F5344CB8AC3E}">
        <p14:creationId xmlns:p14="http://schemas.microsoft.com/office/powerpoint/2010/main" val="304854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15</a:t>
            </a:fld>
            <a:endParaRPr lang="en-US" dirty="0"/>
          </a:p>
        </p:txBody>
      </p:sp>
    </p:spTree>
    <p:extLst>
      <p:ext uri="{BB962C8B-B14F-4D97-AF65-F5344CB8AC3E}">
        <p14:creationId xmlns:p14="http://schemas.microsoft.com/office/powerpoint/2010/main" val="179882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16</a:t>
            </a:fld>
            <a:endParaRPr lang="en-US" dirty="0"/>
          </a:p>
        </p:txBody>
      </p:sp>
    </p:spTree>
    <p:extLst>
      <p:ext uri="{BB962C8B-B14F-4D97-AF65-F5344CB8AC3E}">
        <p14:creationId xmlns:p14="http://schemas.microsoft.com/office/powerpoint/2010/main" val="329726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17</a:t>
            </a:fld>
            <a:endParaRPr lang="en-US" dirty="0"/>
          </a:p>
        </p:txBody>
      </p:sp>
    </p:spTree>
    <p:extLst>
      <p:ext uri="{BB962C8B-B14F-4D97-AF65-F5344CB8AC3E}">
        <p14:creationId xmlns:p14="http://schemas.microsoft.com/office/powerpoint/2010/main" val="137984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18</a:t>
            </a:fld>
            <a:endParaRPr lang="en-US" dirty="0"/>
          </a:p>
        </p:txBody>
      </p:sp>
    </p:spTree>
    <p:extLst>
      <p:ext uri="{BB962C8B-B14F-4D97-AF65-F5344CB8AC3E}">
        <p14:creationId xmlns:p14="http://schemas.microsoft.com/office/powerpoint/2010/main" val="230421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5</a:t>
            </a:fld>
            <a:endParaRPr lang="en-US" dirty="0"/>
          </a:p>
        </p:txBody>
      </p:sp>
    </p:spTree>
    <p:extLst>
      <p:ext uri="{BB962C8B-B14F-4D97-AF65-F5344CB8AC3E}">
        <p14:creationId xmlns:p14="http://schemas.microsoft.com/office/powerpoint/2010/main" val="167903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change in response options</a:t>
            </a:r>
            <a:r>
              <a:rPr lang="en-US" baseline="0" dirty="0" smtClean="0"/>
              <a:t> seems to have had a greater effect on how patient volume in public health settings is reflected. </a:t>
            </a:r>
          </a:p>
          <a:p>
            <a:endParaRPr lang="en-US" baseline="0" dirty="0" smtClean="0"/>
          </a:p>
          <a:p>
            <a:r>
              <a:rPr lang="en-US" baseline="0" dirty="0" smtClean="0"/>
              <a:t>More than 1 in 4 health center dentists indicated they have greater patient volumes compared to before the pandemic. </a:t>
            </a:r>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6</a:t>
            </a:fld>
            <a:endParaRPr lang="en-US" dirty="0"/>
          </a:p>
        </p:txBody>
      </p:sp>
    </p:spTree>
    <p:extLst>
      <p:ext uri="{BB962C8B-B14F-4D97-AF65-F5344CB8AC3E}">
        <p14:creationId xmlns:p14="http://schemas.microsoft.com/office/powerpoint/2010/main" val="12803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 recruitment in DSOs, group</a:t>
            </a:r>
            <a:r>
              <a:rPr lang="en-US" baseline="0" dirty="0" smtClean="0"/>
              <a:t> practices, younger age groups (under 35, 35 to 44)</a:t>
            </a:r>
          </a:p>
        </p:txBody>
      </p:sp>
      <p:sp>
        <p:nvSpPr>
          <p:cNvPr id="4" name="Slide Number Placeholder 3"/>
          <p:cNvSpPr>
            <a:spLocks noGrp="1"/>
          </p:cNvSpPr>
          <p:nvPr>
            <p:ph type="sldNum" sz="quarter" idx="10"/>
          </p:nvPr>
        </p:nvSpPr>
        <p:spPr/>
        <p:txBody>
          <a:bodyPr/>
          <a:lstStyle/>
          <a:p>
            <a:fld id="{BD058DAC-54F2-4B1B-A729-AB942FF58017}" type="slidenum">
              <a:rPr lang="en-US" smtClean="0"/>
              <a:t>7</a:t>
            </a:fld>
            <a:endParaRPr lang="en-US" dirty="0"/>
          </a:p>
        </p:txBody>
      </p:sp>
    </p:spTree>
    <p:extLst>
      <p:ext uri="{BB962C8B-B14F-4D97-AF65-F5344CB8AC3E}">
        <p14:creationId xmlns:p14="http://schemas.microsoft.com/office/powerpoint/2010/main" val="178900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8</a:t>
            </a:fld>
            <a:endParaRPr lang="en-US" dirty="0"/>
          </a:p>
        </p:txBody>
      </p:sp>
    </p:spTree>
    <p:extLst>
      <p:ext uri="{BB962C8B-B14F-4D97-AF65-F5344CB8AC3E}">
        <p14:creationId xmlns:p14="http://schemas.microsoft.com/office/powerpoint/2010/main" val="253755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 to owner</a:t>
            </a:r>
            <a:r>
              <a:rPr lang="en-US" baseline="0" dirty="0" smtClean="0"/>
              <a:t> </a:t>
            </a:r>
            <a:r>
              <a:rPr lang="en-US" dirty="0" smtClean="0"/>
              <a:t>dentists only, regardless of reported patient</a:t>
            </a:r>
            <a:r>
              <a:rPr lang="en-US" baseline="0" dirty="0" smtClean="0"/>
              <a:t> volume</a:t>
            </a:r>
          </a:p>
          <a:p>
            <a:r>
              <a:rPr lang="en-US" dirty="0" smtClean="0"/>
              <a:t>Select</a:t>
            </a:r>
            <a:r>
              <a:rPr lang="en-US" baseline="0" dirty="0" smtClean="0"/>
              <a:t> all that apply.</a:t>
            </a:r>
          </a:p>
          <a:p>
            <a:r>
              <a:rPr lang="en-US" baseline="0" dirty="0" smtClean="0"/>
              <a:t>OPS: Not enough staff, not enough operatories, cancellations due to COVID exposure/illness, late cancellations and no shows</a:t>
            </a:r>
          </a:p>
          <a:p>
            <a:r>
              <a:rPr lang="en-US" baseline="0" dirty="0" smtClean="0"/>
              <a:t>DSOs, group practices – more report trouble filling vacant positions</a:t>
            </a:r>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9</a:t>
            </a:fld>
            <a:endParaRPr lang="en-US" dirty="0"/>
          </a:p>
        </p:txBody>
      </p:sp>
    </p:spTree>
    <p:extLst>
      <p:ext uri="{BB962C8B-B14F-4D97-AF65-F5344CB8AC3E}">
        <p14:creationId xmlns:p14="http://schemas.microsoft.com/office/powerpoint/2010/main" val="39401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8183" y="4415790"/>
            <a:ext cx="5505449" cy="4183380"/>
          </a:xfrm>
          <a:prstGeom prst="rect">
            <a:avLst/>
          </a:prstGeom>
        </p:spPr>
        <p:txBody>
          <a:bodyPr lIns="92426" tIns="92426" rIns="92426" bIns="92426" anchor="ctr" anchorCtr="0">
            <a:noAutofit/>
          </a:bodyPr>
          <a:lstStyle/>
          <a:p>
            <a:endParaRPr dirty="0"/>
          </a:p>
        </p:txBody>
      </p:sp>
      <p:sp>
        <p:nvSpPr>
          <p:cNvPr id="49" name="Shape 49"/>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28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8183" y="4415790"/>
            <a:ext cx="5505449" cy="4183380"/>
          </a:xfrm>
          <a:prstGeom prst="rect">
            <a:avLst/>
          </a:prstGeom>
        </p:spPr>
        <p:txBody>
          <a:bodyPr lIns="92426" tIns="92426" rIns="92426" bIns="92426" anchor="ctr" anchorCtr="0">
            <a:noAutofit/>
          </a:bodyPr>
          <a:lstStyle/>
          <a:p>
            <a:endParaRPr dirty="0"/>
          </a:p>
        </p:txBody>
      </p:sp>
      <p:sp>
        <p:nvSpPr>
          <p:cNvPr id="49" name="Shape 49"/>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841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58DAC-54F2-4B1B-A729-AB942FF58017}" type="slidenum">
              <a:rPr lang="en-US" smtClean="0"/>
              <a:t>13</a:t>
            </a:fld>
            <a:endParaRPr lang="en-US" dirty="0"/>
          </a:p>
        </p:txBody>
      </p:sp>
    </p:spTree>
    <p:extLst>
      <p:ext uri="{BB962C8B-B14F-4D97-AF65-F5344CB8AC3E}">
        <p14:creationId xmlns:p14="http://schemas.microsoft.com/office/powerpoint/2010/main" val="226701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Line 5"/>
          <p:cNvSpPr>
            <a:spLocks noChangeShapeType="1"/>
          </p:cNvSpPr>
          <p:nvPr userDrawn="1"/>
        </p:nvSpPr>
        <p:spPr bwMode="auto">
          <a:xfrm>
            <a:off x="0" y="4343400"/>
            <a:ext cx="883920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Title 1"/>
          <p:cNvSpPr>
            <a:spLocks noGrp="1"/>
          </p:cNvSpPr>
          <p:nvPr>
            <p:ph type="ctrTitle"/>
          </p:nvPr>
        </p:nvSpPr>
        <p:spPr>
          <a:xfrm>
            <a:off x="609600" y="1143000"/>
            <a:ext cx="7848600" cy="1159669"/>
          </a:xfrm>
          <a:prstGeom prst="rect">
            <a:avLst/>
          </a:prstGeom>
        </p:spPr>
        <p:txBody>
          <a:bodyPr>
            <a:normAutofit/>
          </a:bodyPr>
          <a:lstStyle>
            <a:lvl1pPr algn="l">
              <a:defRPr sz="44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3" name="Subtitle 2"/>
          <p:cNvSpPr>
            <a:spLocks noGrp="1"/>
          </p:cNvSpPr>
          <p:nvPr>
            <p:ph type="subTitle" idx="1"/>
          </p:nvPr>
        </p:nvSpPr>
        <p:spPr>
          <a:xfrm>
            <a:off x="609600" y="2457450"/>
            <a:ext cx="7848600" cy="1371600"/>
          </a:xfrm>
          <a:prstGeom prst="rect">
            <a:avLst/>
          </a:prstGeom>
        </p:spPr>
        <p:txBody>
          <a:bodyPr>
            <a:normAutofit/>
          </a:bodyPr>
          <a:lstStyle>
            <a:lvl1pPr marL="0" indent="0" algn="l">
              <a:buNone/>
              <a:defRPr sz="2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descr="HPI_horiz_rev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4514850"/>
            <a:ext cx="1985137" cy="41071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22"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3700" y="177675"/>
            <a:ext cx="8850313" cy="514997"/>
          </a:xfrm>
          <a:prstGeom prst="rect">
            <a:avLst/>
          </a:prstGeom>
          <a:noFill/>
          <a:ln>
            <a:noFill/>
          </a:ln>
        </p:spPr>
      </p:pic>
      <p:sp>
        <p:nvSpPr>
          <p:cNvPr id="23" name="TextBox 22"/>
          <p:cNvSpPr txBox="1"/>
          <p:nvPr userDrawn="1"/>
        </p:nvSpPr>
        <p:spPr>
          <a:xfrm>
            <a:off x="5486400" y="4743450"/>
            <a:ext cx="2971800" cy="215444"/>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t>© 2021 American Dental Association. All Rights Reserved.</a:t>
            </a:r>
          </a:p>
        </p:txBody>
      </p:sp>
      <p:sp>
        <p:nvSpPr>
          <p:cNvPr id="24" name="TextBox 23"/>
          <p:cNvSpPr txBox="1"/>
          <p:nvPr userDrawn="1"/>
        </p:nvSpPr>
        <p:spPr>
          <a:xfrm>
            <a:off x="8305800" y="4730353"/>
            <a:ext cx="457200" cy="24622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205C02-671A-C542-9E80-40415DD91CE8}" type="slidenum">
              <a:rPr lang="en-US" sz="1000">
                <a:solidFill>
                  <a:srgbClr val="A6A6A6"/>
                </a:solidFill>
              </a:rPr>
              <a:pPr algn="r" eaLnBrk="1" hangingPunct="1"/>
              <a:t>‹#›</a:t>
            </a:fld>
            <a:endParaRPr lang="en-US" sz="1000" dirty="0">
              <a:solidFill>
                <a:srgbClr val="A6A6A6"/>
              </a:solidFill>
            </a:endParaRPr>
          </a:p>
        </p:txBody>
      </p:sp>
      <p:sp>
        <p:nvSpPr>
          <p:cNvPr id="25" name="Title 1"/>
          <p:cNvSpPr>
            <a:spLocks noGrp="1"/>
          </p:cNvSpPr>
          <p:nvPr>
            <p:ph type="title"/>
          </p:nvPr>
        </p:nvSpPr>
        <p:spPr>
          <a:xfrm>
            <a:off x="457200" y="205978"/>
            <a:ext cx="8229600" cy="47982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8" name="Line 10"/>
          <p:cNvSpPr>
            <a:spLocks noChangeShapeType="1"/>
          </p:cNvSpPr>
          <p:nvPr userDrawn="1"/>
        </p:nvSpPr>
        <p:spPr bwMode="auto">
          <a:xfrm>
            <a:off x="0" y="4634818"/>
            <a:ext cx="8839200" cy="0"/>
          </a:xfrm>
          <a:prstGeom prst="line">
            <a:avLst/>
          </a:prstGeom>
          <a:noFill/>
          <a:ln w="12700">
            <a:solidFill>
              <a:schemeClr val="accent1"/>
            </a:solidFill>
            <a:round/>
            <a:headEnd/>
            <a:tailEnd/>
          </a:ln>
        </p:spPr>
        <p:txBody>
          <a:bodyPr wrap="none" anchor="ctr"/>
          <a:lstStyle/>
          <a:p>
            <a:pPr fontAlgn="auto">
              <a:spcBef>
                <a:spcPts val="0"/>
              </a:spcBef>
              <a:spcAft>
                <a:spcPts val="0"/>
              </a:spcAft>
              <a:defRPr/>
            </a:pPr>
            <a:endParaRPr lang="en-US" sz="1800" dirty="0">
              <a:latin typeface="+mn-lt"/>
              <a:ea typeface="+mn-ea"/>
              <a:cs typeface="+mn-cs"/>
            </a:endParaRPr>
          </a:p>
        </p:txBody>
      </p:sp>
      <p:pic>
        <p:nvPicPr>
          <p:cNvPr id="9" name="Picture 8" descr="HPI_horiz_three_rgb.png">
            <a:extLst>
              <a:ext uri="{FF2B5EF4-FFF2-40B4-BE49-F238E27FC236}">
                <a16:creationId xmlns:a16="http://schemas.microsoft.com/office/drawing/2014/main" xmlns="" id="{B023A04B-9BDB-7A41-AB9A-C33FEA470F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743450"/>
            <a:ext cx="1378585" cy="288925"/>
          </a:xfrm>
          <a:prstGeom prst="rect">
            <a:avLst/>
          </a:prstGeom>
        </p:spPr>
      </p:pic>
      <p:sp>
        <p:nvSpPr>
          <p:cNvPr id="10" name="Content Placeholder 2">
            <a:extLst>
              <a:ext uri="{FF2B5EF4-FFF2-40B4-BE49-F238E27FC236}">
                <a16:creationId xmlns:a16="http://schemas.microsoft.com/office/drawing/2014/main" xmlns="" id="{364C040F-7914-1340-9B2B-2A73B0DC0A1E}"/>
              </a:ext>
            </a:extLst>
          </p:cNvPr>
          <p:cNvSpPr>
            <a:spLocks noGrp="1"/>
          </p:cNvSpPr>
          <p:nvPr>
            <p:ph sz="half" idx="1"/>
          </p:nvPr>
        </p:nvSpPr>
        <p:spPr>
          <a:xfrm>
            <a:off x="457200" y="1143000"/>
            <a:ext cx="8153400" cy="3394472"/>
          </a:xfrm>
        </p:spPr>
        <p:txBody>
          <a:bodyPr/>
          <a:lstStyle>
            <a:lvl1pPr marL="287338" indent="-274638">
              <a:buFont typeface="Arial" panose="020B0604020202020204" pitchFamily="34" charset="0"/>
              <a:buChar char="•"/>
              <a:tabLst/>
              <a:defRPr sz="2600"/>
            </a:lvl1pPr>
            <a:lvl2pPr marL="693738" indent="-223838">
              <a:buFont typeface="Arial" panose="020B0604020202020204" pitchFamily="34" charset="0"/>
              <a:buChar char="•"/>
              <a:tabLst/>
              <a:defRPr sz="2400"/>
            </a:lvl2pPr>
            <a:lvl3pPr marL="1150938" indent="-222250">
              <a:buFont typeface="Arial" panose="020B0604020202020204" pitchFamily="34" charset="0"/>
              <a:buChar char="•"/>
              <a:tabLst/>
              <a:defRPr sz="2000"/>
            </a:lvl3pPr>
            <a:lvl4pPr marL="1544638" indent="-228600">
              <a:buFont typeface="Arial" panose="020B0604020202020204" pitchFamily="34" charset="0"/>
              <a:buChar char="•"/>
              <a:tabLst/>
              <a:defRPr sz="1800"/>
            </a:lvl4pPr>
            <a:lvl5pPr marL="1947863" indent="-173038">
              <a:buFont typeface="Arial" panose="020B0604020202020204" pitchFamily="34" charset="0"/>
              <a:buChar char="•"/>
              <a:tabLs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457200" y="1143000"/>
            <a:ext cx="4038600" cy="3394472"/>
          </a:xfrm>
        </p:spPr>
        <p:txBody>
          <a:bodyPr/>
          <a:lstStyle>
            <a:lvl1pPr marL="287338" indent="-274638">
              <a:buFont typeface="Arial" panose="020B0604020202020204" pitchFamily="34" charset="0"/>
              <a:buChar char="•"/>
              <a:tabLst/>
              <a:defRPr sz="2600"/>
            </a:lvl1pPr>
            <a:lvl2pPr marL="693738" indent="-223838">
              <a:buFont typeface="Arial" panose="020B0604020202020204" pitchFamily="34" charset="0"/>
              <a:buChar char="•"/>
              <a:tabLst/>
              <a:defRPr sz="2400"/>
            </a:lvl2pPr>
            <a:lvl3pPr marL="1150938" indent="-222250">
              <a:buFont typeface="Arial" panose="020B0604020202020204" pitchFamily="34" charset="0"/>
              <a:buChar char="•"/>
              <a:tabLst/>
              <a:defRPr sz="2000"/>
            </a:lvl3pPr>
            <a:lvl4pPr marL="1544638" indent="-228600">
              <a:buFont typeface="Arial" panose="020B0604020202020204" pitchFamily="34" charset="0"/>
              <a:buChar char="•"/>
              <a:tabLst/>
              <a:defRPr sz="1800"/>
            </a:lvl4pPr>
            <a:lvl5pPr marL="1947863" indent="-173038">
              <a:buFont typeface="Arial" panose="020B0604020202020204" pitchFamily="34" charset="0"/>
              <a:buChar char="•"/>
              <a:tabLs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2"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3700" y="177675"/>
            <a:ext cx="8850313" cy="514997"/>
          </a:xfrm>
          <a:prstGeom prst="rect">
            <a:avLst/>
          </a:prstGeom>
          <a:noFill/>
          <a:ln>
            <a:noFill/>
          </a:ln>
        </p:spPr>
      </p:pic>
      <p:sp>
        <p:nvSpPr>
          <p:cNvPr id="23" name="TextBox 22"/>
          <p:cNvSpPr txBox="1"/>
          <p:nvPr userDrawn="1"/>
        </p:nvSpPr>
        <p:spPr>
          <a:xfrm>
            <a:off x="5486400" y="4743450"/>
            <a:ext cx="2971800" cy="215444"/>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t>© 2021 American Dental Association. All Rights Reserved.</a:t>
            </a:r>
          </a:p>
        </p:txBody>
      </p:sp>
      <p:sp>
        <p:nvSpPr>
          <p:cNvPr id="24" name="TextBox 23"/>
          <p:cNvSpPr txBox="1"/>
          <p:nvPr userDrawn="1"/>
        </p:nvSpPr>
        <p:spPr>
          <a:xfrm>
            <a:off x="8305800" y="4730353"/>
            <a:ext cx="457200" cy="24622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205C02-671A-C542-9E80-40415DD91CE8}" type="slidenum">
              <a:rPr lang="en-US" sz="1000">
                <a:solidFill>
                  <a:srgbClr val="A6A6A6"/>
                </a:solidFill>
              </a:rPr>
              <a:pPr algn="r" eaLnBrk="1" hangingPunct="1"/>
              <a:t>‹#›</a:t>
            </a:fld>
            <a:endParaRPr lang="en-US" sz="1000" dirty="0">
              <a:solidFill>
                <a:srgbClr val="A6A6A6"/>
              </a:solidFill>
            </a:endParaRPr>
          </a:p>
        </p:txBody>
      </p:sp>
      <p:sp>
        <p:nvSpPr>
          <p:cNvPr id="25" name="Title 1"/>
          <p:cNvSpPr>
            <a:spLocks noGrp="1"/>
          </p:cNvSpPr>
          <p:nvPr>
            <p:ph type="title"/>
          </p:nvPr>
        </p:nvSpPr>
        <p:spPr>
          <a:xfrm>
            <a:off x="457200" y="205978"/>
            <a:ext cx="8229600" cy="47982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7" name="Line 10"/>
          <p:cNvSpPr>
            <a:spLocks noChangeShapeType="1"/>
          </p:cNvSpPr>
          <p:nvPr userDrawn="1"/>
        </p:nvSpPr>
        <p:spPr bwMode="auto">
          <a:xfrm>
            <a:off x="0" y="4634818"/>
            <a:ext cx="8839200" cy="0"/>
          </a:xfrm>
          <a:prstGeom prst="line">
            <a:avLst/>
          </a:prstGeom>
          <a:noFill/>
          <a:ln w="12700">
            <a:solidFill>
              <a:schemeClr val="accent1"/>
            </a:solidFill>
            <a:round/>
            <a:headEnd/>
            <a:tailEnd/>
          </a:ln>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Content Placeholder 2">
            <a:extLst>
              <a:ext uri="{FF2B5EF4-FFF2-40B4-BE49-F238E27FC236}">
                <a16:creationId xmlns:a16="http://schemas.microsoft.com/office/drawing/2014/main" xmlns="" id="{FFE0FF83-ABB9-B642-8CA6-75DE7814B9E3}"/>
              </a:ext>
            </a:extLst>
          </p:cNvPr>
          <p:cNvSpPr>
            <a:spLocks noGrp="1"/>
          </p:cNvSpPr>
          <p:nvPr>
            <p:ph sz="half" idx="10"/>
          </p:nvPr>
        </p:nvSpPr>
        <p:spPr>
          <a:xfrm>
            <a:off x="4628322" y="1143000"/>
            <a:ext cx="4038600" cy="3394472"/>
          </a:xfrm>
        </p:spPr>
        <p:txBody>
          <a:bodyPr/>
          <a:lstStyle>
            <a:lvl1pPr marL="287338" indent="-274638">
              <a:buFont typeface="Arial" panose="020B0604020202020204" pitchFamily="34" charset="0"/>
              <a:buChar char="•"/>
              <a:tabLst/>
              <a:defRPr sz="2600"/>
            </a:lvl1pPr>
            <a:lvl2pPr marL="693738" indent="-223838">
              <a:buFont typeface="Arial" panose="020B0604020202020204" pitchFamily="34" charset="0"/>
              <a:buChar char="•"/>
              <a:tabLst/>
              <a:defRPr sz="2400"/>
            </a:lvl2pPr>
            <a:lvl3pPr marL="1150938" indent="-222250">
              <a:buFont typeface="Arial" panose="020B0604020202020204" pitchFamily="34" charset="0"/>
              <a:buChar char="•"/>
              <a:tabLst/>
              <a:defRPr sz="2000"/>
            </a:lvl3pPr>
            <a:lvl4pPr marL="1609725" indent="-288925">
              <a:buFont typeface="Arial" panose="020B0604020202020204" pitchFamily="34" charset="0"/>
              <a:buChar char="•"/>
              <a:tabLst/>
              <a:defRPr sz="1800"/>
            </a:lvl4pPr>
            <a:lvl5pPr marL="2001838" indent="-222250">
              <a:buFont typeface="Arial" panose="020B0604020202020204" pitchFamily="34" charset="0"/>
              <a:buChar char="•"/>
              <a:tabLs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HPI_horiz_three_rgb.png">
            <a:extLst>
              <a:ext uri="{FF2B5EF4-FFF2-40B4-BE49-F238E27FC236}">
                <a16:creationId xmlns:a16="http://schemas.microsoft.com/office/drawing/2014/main" xmlns="" id="{3D078D57-0D00-144D-9BA7-7160EFA15F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743450"/>
            <a:ext cx="1378585" cy="2889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22"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3699" y="177675"/>
            <a:ext cx="8850313" cy="514997"/>
          </a:xfrm>
          <a:prstGeom prst="rect">
            <a:avLst/>
          </a:prstGeom>
          <a:noFill/>
          <a:ln>
            <a:noFill/>
          </a:ln>
          <a:extLst/>
        </p:spPr>
      </p:pic>
      <p:sp>
        <p:nvSpPr>
          <p:cNvPr id="23" name="TextBox 22"/>
          <p:cNvSpPr txBox="1"/>
          <p:nvPr userDrawn="1"/>
        </p:nvSpPr>
        <p:spPr>
          <a:xfrm>
            <a:off x="5486400" y="4743450"/>
            <a:ext cx="2971800" cy="184666"/>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dirty="0">
                <a:solidFill>
                  <a:prstClr val="black"/>
                </a:solidFill>
              </a:rPr>
              <a:t>© </a:t>
            </a:r>
            <a:r>
              <a:rPr lang="en-US" sz="600" dirty="0" smtClean="0">
                <a:solidFill>
                  <a:prstClr val="black"/>
                </a:solidFill>
              </a:rPr>
              <a:t>2021 </a:t>
            </a:r>
            <a:r>
              <a:rPr lang="en-US" sz="600" dirty="0">
                <a:solidFill>
                  <a:prstClr val="black"/>
                </a:solidFill>
              </a:rPr>
              <a:t>American Dental Association. All Rights Reserved.</a:t>
            </a:r>
          </a:p>
        </p:txBody>
      </p:sp>
      <p:sp>
        <p:nvSpPr>
          <p:cNvPr id="24" name="TextBox 23"/>
          <p:cNvSpPr txBox="1"/>
          <p:nvPr userDrawn="1"/>
        </p:nvSpPr>
        <p:spPr>
          <a:xfrm>
            <a:off x="8305800" y="4730354"/>
            <a:ext cx="457200" cy="207749"/>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205C02-671A-C542-9E80-40415DD91CE8}" type="slidenum">
              <a:rPr lang="en-US" sz="750">
                <a:solidFill>
                  <a:srgbClr val="A6A6A6"/>
                </a:solidFill>
              </a:rPr>
              <a:pPr algn="r" eaLnBrk="1" hangingPunct="1"/>
              <a:t>‹#›</a:t>
            </a:fld>
            <a:endParaRPr lang="en-US" sz="750" dirty="0">
              <a:solidFill>
                <a:srgbClr val="A6A6A6"/>
              </a:solidFill>
            </a:endParaRPr>
          </a:p>
        </p:txBody>
      </p:sp>
      <p:sp>
        <p:nvSpPr>
          <p:cNvPr id="25" name="Title 1"/>
          <p:cNvSpPr>
            <a:spLocks noGrp="1"/>
          </p:cNvSpPr>
          <p:nvPr>
            <p:ph type="title"/>
          </p:nvPr>
        </p:nvSpPr>
        <p:spPr>
          <a:xfrm>
            <a:off x="457200" y="205978"/>
            <a:ext cx="8229600" cy="479822"/>
          </a:xfrm>
        </p:spPr>
        <p:txBody>
          <a:bodyPr>
            <a:normAutofit/>
          </a:bodyPr>
          <a:lstStyle>
            <a:lvl1pPr algn="l">
              <a:defRPr sz="24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6" name="Content Placeholder 2"/>
          <p:cNvSpPr>
            <a:spLocks noGrp="1"/>
          </p:cNvSpPr>
          <p:nvPr>
            <p:ph idx="1"/>
          </p:nvPr>
        </p:nvSpPr>
        <p:spPr>
          <a:xfrm>
            <a:off x="457200" y="1143000"/>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Line 10"/>
          <p:cNvSpPr>
            <a:spLocks noChangeShapeType="1"/>
          </p:cNvSpPr>
          <p:nvPr userDrawn="1"/>
        </p:nvSpPr>
        <p:spPr bwMode="auto">
          <a:xfrm>
            <a:off x="0" y="4634818"/>
            <a:ext cx="8839200" cy="0"/>
          </a:xfrm>
          <a:prstGeom prst="line">
            <a:avLst/>
          </a:prstGeom>
          <a:noFill/>
          <a:ln w="12700">
            <a:solidFill>
              <a:schemeClr val="accent1"/>
            </a:solidFill>
            <a:round/>
            <a:headEnd/>
            <a:tailEnd/>
          </a:ln>
        </p:spPr>
        <p:txBody>
          <a:bodyPr wrap="none" anchor="ctr"/>
          <a:lstStyle/>
          <a:p>
            <a:pPr>
              <a:defRPr/>
            </a:pPr>
            <a:endParaRPr lang="en-US" sz="1350" dirty="0">
              <a:solidFill>
                <a:prstClr val="black"/>
              </a:solidFill>
            </a:endParaRPr>
          </a:p>
        </p:txBody>
      </p:sp>
      <p:pic>
        <p:nvPicPr>
          <p:cNvPr id="5" name="Picture 4" descr="HPI_horiz_thre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4718305"/>
            <a:ext cx="1812798" cy="337232"/>
          </a:xfrm>
          <a:prstGeom prst="rect">
            <a:avLst/>
          </a:prstGeom>
        </p:spPr>
      </p:pic>
      <p:sp>
        <p:nvSpPr>
          <p:cNvPr id="3" name="Content Placeholder 2"/>
          <p:cNvSpPr>
            <a:spLocks noGrp="1"/>
          </p:cNvSpPr>
          <p:nvPr>
            <p:ph sz="quarter" idx="10"/>
          </p:nvPr>
        </p:nvSpPr>
        <p:spPr>
          <a:xfrm>
            <a:off x="5867400" y="4857750"/>
            <a:ext cx="9144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1891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9"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buClr>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da.org/hpi" TargetMode="External"/><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3.xml"/><Relationship Id="rId7"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62000" y="514350"/>
            <a:ext cx="7772400" cy="3581400"/>
          </a:xfrm>
        </p:spPr>
        <p:txBody>
          <a:bodyPr>
            <a:noAutofit/>
          </a:bodyPr>
          <a:lstStyle/>
          <a:p>
            <a:pPr algn="r"/>
            <a:r>
              <a:rPr lang="en-US" sz="4800" dirty="0" smtClean="0"/>
              <a:t>How Did the COVID-19 Pandemic Affect Dentist Earnings?</a:t>
            </a:r>
            <a:r>
              <a:rPr lang="en-US" sz="3600" dirty="0" smtClean="0"/>
              <a:t/>
            </a:r>
            <a:br>
              <a:rPr lang="en-US" sz="3600" dirty="0" smtClean="0"/>
            </a:br>
            <a:r>
              <a:rPr lang="en-US" sz="3600" dirty="0" smtClean="0"/>
              <a:t/>
            </a:r>
            <a:br>
              <a:rPr lang="en-US" sz="3600" dirty="0" smtClean="0"/>
            </a:br>
            <a:r>
              <a:rPr lang="en-US" sz="2400" dirty="0" smtClean="0"/>
              <a:t>September 2, 2021</a:t>
            </a:r>
            <a:endParaRPr lang="en-US" sz="2400" dirty="0"/>
          </a:p>
        </p:txBody>
      </p:sp>
    </p:spTree>
    <p:extLst>
      <p:ext uri="{BB962C8B-B14F-4D97-AF65-F5344CB8AC3E}">
        <p14:creationId xmlns:p14="http://schemas.microsoft.com/office/powerpoint/2010/main" val="19911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Report Launched Today</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19150"/>
            <a:ext cx="2827683" cy="3657600"/>
          </a:xfrm>
          <a:prstGeom prst="rect">
            <a:avLst/>
          </a:prstGeom>
        </p:spPr>
      </p:pic>
      <p:sp>
        <p:nvSpPr>
          <p:cNvPr id="6" name="TextBox 5"/>
          <p:cNvSpPr txBox="1"/>
          <p:nvPr/>
        </p:nvSpPr>
        <p:spPr>
          <a:xfrm>
            <a:off x="5029200" y="2493492"/>
            <a:ext cx="2656555" cy="400110"/>
          </a:xfrm>
          <a:prstGeom prst="rect">
            <a:avLst/>
          </a:prstGeom>
          <a:noFill/>
          <a:ln>
            <a:noFill/>
          </a:ln>
        </p:spPr>
        <p:txBody>
          <a:bodyPr wrap="square" rtlCol="0">
            <a:spAutoFit/>
          </a:bodyPr>
          <a:lstStyle/>
          <a:p>
            <a:r>
              <a:rPr lang="en-US" sz="2000" i="1" dirty="0" smtClean="0">
                <a:hlinkClick r:id="rId3"/>
              </a:rPr>
              <a:t>www.ada.org/hpi</a:t>
            </a:r>
            <a:r>
              <a:rPr lang="en-US" sz="2000" i="1" dirty="0" smtClean="0"/>
              <a:t> </a:t>
            </a:r>
            <a:endParaRPr lang="en-US" sz="2800" i="1" dirty="0"/>
          </a:p>
        </p:txBody>
      </p:sp>
    </p:spTree>
    <p:extLst>
      <p:ext uri="{BB962C8B-B14F-4D97-AF65-F5344CB8AC3E}">
        <p14:creationId xmlns:p14="http://schemas.microsoft.com/office/powerpoint/2010/main" val="2546103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 name="Title 3">
            <a:extLst>
              <a:ext uri="{FF2B5EF4-FFF2-40B4-BE49-F238E27FC236}">
                <a16:creationId xmlns="" xmlns:a16="http://schemas.microsoft.com/office/drawing/2014/main" id="{3CFA58FD-59D2-5643-A293-37E2CEABE82D}"/>
              </a:ext>
            </a:extLst>
          </p:cNvPr>
          <p:cNvSpPr>
            <a:spLocks noGrp="1"/>
          </p:cNvSpPr>
          <p:nvPr>
            <p:ph type="title"/>
          </p:nvPr>
        </p:nvSpPr>
        <p:spPr/>
        <p:txBody>
          <a:bodyPr>
            <a:noAutofit/>
          </a:bodyPr>
          <a:lstStyle/>
          <a:p>
            <a:r>
              <a:rPr lang="en-US" sz="2800" dirty="0" smtClean="0"/>
              <a:t>Key Findings</a:t>
            </a:r>
            <a:endParaRPr lang="en-US" sz="2800" dirty="0"/>
          </a:p>
        </p:txBody>
      </p:sp>
      <p:sp>
        <p:nvSpPr>
          <p:cNvPr id="46" name="Shape 46"/>
          <p:cNvSpPr txBox="1">
            <a:spLocks noGrp="1"/>
          </p:cNvSpPr>
          <p:nvPr>
            <p:ph type="sldNum" idx="4294967295"/>
          </p:nvPr>
        </p:nvSpPr>
        <p:spPr>
          <a:xfrm>
            <a:off x="7010400" y="5467350"/>
            <a:ext cx="2133600" cy="365125"/>
          </a:xfrm>
          <a:prstGeom prst="rect">
            <a:avLst/>
          </a:prstGeom>
          <a:noFill/>
          <a:ln>
            <a:noFill/>
          </a:ln>
        </p:spPr>
        <p:txBody>
          <a:bodyPr lIns="91425" tIns="45700" rIns="91425" bIns="45700" anchor="ctr" anchorCtr="0">
            <a:noAutofit/>
          </a:bodyPr>
          <a:lstStyle/>
          <a:p>
            <a:pPr algn="r">
              <a:buSzPct val="25000"/>
            </a:pPr>
            <a:r>
              <a:rPr lang="en-US" dirty="0"/>
              <a:t> </a:t>
            </a:r>
          </a:p>
        </p:txBody>
      </p:sp>
      <p:sp>
        <p:nvSpPr>
          <p:cNvPr id="7" name="Content Placeholder 2"/>
          <p:cNvSpPr>
            <a:spLocks noGrp="1"/>
          </p:cNvSpPr>
          <p:nvPr>
            <p:ph sz="half" idx="1"/>
          </p:nvPr>
        </p:nvSpPr>
        <p:spPr>
          <a:xfrm>
            <a:off x="457200" y="1047750"/>
            <a:ext cx="8153400" cy="3276600"/>
          </a:xfrm>
        </p:spPr>
        <p:txBody>
          <a:bodyPr>
            <a:normAutofit fontScale="92500" lnSpcReduction="10000"/>
          </a:bodyPr>
          <a:lstStyle/>
          <a:p>
            <a:pPr marL="469900" indent="-457200">
              <a:spcBef>
                <a:spcPts val="0"/>
              </a:spcBef>
              <a:spcAft>
                <a:spcPts val="1200"/>
              </a:spcAft>
              <a:buFont typeface="+mj-lt"/>
              <a:buAutoNum type="arabicPeriod"/>
            </a:pPr>
            <a:r>
              <a:rPr lang="en-US" sz="2400" dirty="0" smtClean="0"/>
              <a:t>General practitioner income down </a:t>
            </a:r>
            <a:r>
              <a:rPr lang="en-US" sz="2400" b="1" dirty="0" smtClean="0"/>
              <a:t>17.9%</a:t>
            </a:r>
            <a:r>
              <a:rPr lang="en-US" sz="2400" dirty="0" smtClean="0"/>
              <a:t> in 2020 compared to 2019 </a:t>
            </a:r>
          </a:p>
          <a:p>
            <a:pPr marL="469900" indent="-457200">
              <a:spcBef>
                <a:spcPts val="0"/>
              </a:spcBef>
              <a:spcAft>
                <a:spcPts val="1200"/>
              </a:spcAft>
              <a:buFont typeface="+mj-lt"/>
              <a:buAutoNum type="arabicPeriod"/>
            </a:pPr>
            <a:endParaRPr lang="en-US" sz="2400" dirty="0" smtClean="0"/>
          </a:p>
          <a:p>
            <a:pPr marL="469900" indent="-457200">
              <a:spcBef>
                <a:spcPts val="0"/>
              </a:spcBef>
              <a:spcAft>
                <a:spcPts val="1200"/>
              </a:spcAft>
              <a:buFont typeface="+mj-lt"/>
              <a:buAutoNum type="arabicPeriod"/>
            </a:pPr>
            <a:r>
              <a:rPr lang="en-US" sz="2400" dirty="0" smtClean="0"/>
              <a:t>Specialist dentists saw smaller </a:t>
            </a:r>
            <a:r>
              <a:rPr lang="en-US" sz="2400" dirty="0"/>
              <a:t>decreases </a:t>
            </a:r>
            <a:r>
              <a:rPr lang="en-US" sz="2400" dirty="0" smtClean="0"/>
              <a:t>in income and hours worked than general practitioners </a:t>
            </a:r>
            <a:endParaRPr lang="en-US" sz="2400" dirty="0"/>
          </a:p>
          <a:p>
            <a:pPr marL="469900" indent="-457200">
              <a:spcBef>
                <a:spcPts val="0"/>
              </a:spcBef>
              <a:spcAft>
                <a:spcPts val="1200"/>
              </a:spcAft>
              <a:buFont typeface="+mj-lt"/>
              <a:buAutoNum type="arabicPeriod"/>
            </a:pPr>
            <a:endParaRPr lang="en-US" sz="2400" dirty="0" smtClean="0"/>
          </a:p>
          <a:p>
            <a:pPr marL="469900" indent="-457200">
              <a:spcBef>
                <a:spcPts val="0"/>
              </a:spcBef>
              <a:spcAft>
                <a:spcPts val="1200"/>
              </a:spcAft>
              <a:buFont typeface="+mj-lt"/>
              <a:buAutoNum type="arabicPeriod"/>
            </a:pPr>
            <a:r>
              <a:rPr lang="en-US" sz="2400" dirty="0" smtClean="0"/>
              <a:t>Female general practitioners </a:t>
            </a:r>
            <a:r>
              <a:rPr lang="en-US" sz="2400" dirty="0"/>
              <a:t>saw </a:t>
            </a:r>
            <a:r>
              <a:rPr lang="en-US" sz="2400" b="1" dirty="0"/>
              <a:t>much</a:t>
            </a:r>
            <a:r>
              <a:rPr lang="en-US" sz="2400" dirty="0"/>
              <a:t> larger decreases </a:t>
            </a:r>
            <a:r>
              <a:rPr lang="en-US" sz="2400" dirty="0" smtClean="0"/>
              <a:t>in income and hours worked than male colleagues</a:t>
            </a:r>
            <a:endParaRPr lang="en-US" sz="2400" dirty="0"/>
          </a:p>
          <a:p>
            <a:endParaRPr lang="en-US" sz="2400" dirty="0"/>
          </a:p>
        </p:txBody>
      </p:sp>
    </p:spTree>
    <p:extLst>
      <p:ext uri="{BB962C8B-B14F-4D97-AF65-F5344CB8AC3E}">
        <p14:creationId xmlns:p14="http://schemas.microsoft.com/office/powerpoint/2010/main" val="2849902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 name="Title 3">
            <a:extLst>
              <a:ext uri="{FF2B5EF4-FFF2-40B4-BE49-F238E27FC236}">
                <a16:creationId xmlns="" xmlns:a16="http://schemas.microsoft.com/office/drawing/2014/main" id="{3CFA58FD-59D2-5643-A293-37E2CEABE82D}"/>
              </a:ext>
            </a:extLst>
          </p:cNvPr>
          <p:cNvSpPr>
            <a:spLocks noGrp="1"/>
          </p:cNvSpPr>
          <p:nvPr>
            <p:ph type="title"/>
          </p:nvPr>
        </p:nvSpPr>
        <p:spPr/>
        <p:txBody>
          <a:bodyPr>
            <a:noAutofit/>
          </a:bodyPr>
          <a:lstStyle/>
          <a:p>
            <a:r>
              <a:rPr lang="en-US" sz="2800" dirty="0" smtClean="0"/>
              <a:t>Data and Methods</a:t>
            </a:r>
            <a:endParaRPr lang="en-US" sz="2800" dirty="0"/>
          </a:p>
        </p:txBody>
      </p:sp>
      <p:sp>
        <p:nvSpPr>
          <p:cNvPr id="46" name="Shape 46"/>
          <p:cNvSpPr txBox="1">
            <a:spLocks noGrp="1"/>
          </p:cNvSpPr>
          <p:nvPr>
            <p:ph type="sldNum" idx="4294967295"/>
          </p:nvPr>
        </p:nvSpPr>
        <p:spPr>
          <a:xfrm>
            <a:off x="7010400" y="5467350"/>
            <a:ext cx="2133600" cy="365125"/>
          </a:xfrm>
          <a:prstGeom prst="rect">
            <a:avLst/>
          </a:prstGeom>
          <a:noFill/>
          <a:ln>
            <a:noFill/>
          </a:ln>
        </p:spPr>
        <p:txBody>
          <a:bodyPr lIns="91425" tIns="45700" rIns="91425" bIns="45700" anchor="ctr" anchorCtr="0">
            <a:noAutofit/>
          </a:bodyPr>
          <a:lstStyle/>
          <a:p>
            <a:pPr algn="r">
              <a:buSzPct val="25000"/>
            </a:pPr>
            <a:r>
              <a:rPr lang="en-US" dirty="0"/>
              <a:t> </a:t>
            </a:r>
          </a:p>
        </p:txBody>
      </p:sp>
      <p:sp>
        <p:nvSpPr>
          <p:cNvPr id="7" name="Content Placeholder 2"/>
          <p:cNvSpPr>
            <a:spLocks noGrp="1"/>
          </p:cNvSpPr>
          <p:nvPr>
            <p:ph sz="half" idx="1"/>
          </p:nvPr>
        </p:nvSpPr>
        <p:spPr>
          <a:xfrm>
            <a:off x="457200" y="895350"/>
            <a:ext cx="8153400" cy="3581400"/>
          </a:xfrm>
        </p:spPr>
        <p:txBody>
          <a:bodyPr>
            <a:normAutofit fontScale="77500" lnSpcReduction="20000"/>
          </a:bodyPr>
          <a:lstStyle/>
          <a:p>
            <a:pPr>
              <a:spcBef>
                <a:spcPts val="0"/>
              </a:spcBef>
              <a:spcAft>
                <a:spcPts val="1200"/>
              </a:spcAft>
            </a:pPr>
            <a:r>
              <a:rPr lang="en-US" sz="2000" dirty="0" smtClean="0"/>
              <a:t>Data from HPI Survey of Dental Practice</a:t>
            </a:r>
          </a:p>
          <a:p>
            <a:pPr lvl="1">
              <a:spcBef>
                <a:spcPts val="0"/>
              </a:spcBef>
              <a:spcAft>
                <a:spcPts val="1200"/>
              </a:spcAft>
            </a:pPr>
            <a:r>
              <a:rPr lang="en-US" sz="1800" dirty="0" smtClean="0"/>
              <a:t>An annual survey of dentists in private practice including ADA members, non-members, DSO dentists, old/young, male/female etc.</a:t>
            </a:r>
          </a:p>
          <a:p>
            <a:pPr>
              <a:spcBef>
                <a:spcPts val="0"/>
              </a:spcBef>
              <a:spcAft>
                <a:spcPts val="1200"/>
              </a:spcAft>
            </a:pPr>
            <a:r>
              <a:rPr lang="en-US" sz="2000" dirty="0" smtClean="0"/>
              <a:t>Data collection completed in June 2021</a:t>
            </a:r>
          </a:p>
          <a:p>
            <a:pPr>
              <a:spcBef>
                <a:spcPts val="0"/>
              </a:spcBef>
              <a:spcAft>
                <a:spcPts val="1200"/>
              </a:spcAft>
            </a:pPr>
            <a:endParaRPr lang="en-US" sz="2000" dirty="0"/>
          </a:p>
          <a:p>
            <a:pPr>
              <a:spcBef>
                <a:spcPts val="0"/>
              </a:spcBef>
              <a:spcAft>
                <a:spcPts val="1200"/>
              </a:spcAft>
            </a:pPr>
            <a:r>
              <a:rPr lang="en-US" sz="2000" dirty="0" smtClean="0"/>
              <a:t>Net income is defined as for “you only” and is income left over after practice expenses and business taxes and includes salary, commission, bonus, practice distributions, dividends, and any payments made to a retirement plan on the dentist’s behalf</a:t>
            </a:r>
          </a:p>
          <a:p>
            <a:pPr>
              <a:spcBef>
                <a:spcPts val="0"/>
              </a:spcBef>
              <a:spcAft>
                <a:spcPts val="1200"/>
              </a:spcAft>
            </a:pPr>
            <a:endParaRPr lang="en-US" sz="2000" dirty="0" smtClean="0"/>
          </a:p>
          <a:p>
            <a:pPr>
              <a:spcBef>
                <a:spcPts val="0"/>
              </a:spcBef>
              <a:spcAft>
                <a:spcPts val="1200"/>
              </a:spcAft>
            </a:pPr>
            <a:r>
              <a:rPr lang="en-US" sz="2000" dirty="0" smtClean="0"/>
              <a:t>Results are weighted to compensate for nonresponse bias and to adjust results to be representative </a:t>
            </a:r>
          </a:p>
          <a:p>
            <a:pPr>
              <a:spcBef>
                <a:spcPts val="0"/>
              </a:spcBef>
              <a:spcAft>
                <a:spcPts val="1200"/>
              </a:spcAft>
            </a:pPr>
            <a:endParaRPr lang="en-US" sz="2000" dirty="0" smtClean="0"/>
          </a:p>
          <a:p>
            <a:endParaRPr lang="en-US" sz="2400" dirty="0"/>
          </a:p>
        </p:txBody>
      </p:sp>
    </p:spTree>
    <p:extLst>
      <p:ext uri="{BB962C8B-B14F-4D97-AF65-F5344CB8AC3E}">
        <p14:creationId xmlns:p14="http://schemas.microsoft.com/office/powerpoint/2010/main" val="238455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Average Net Income (Inflation-Adjusted)</a:t>
            </a:r>
            <a:endParaRPr lang="en-US" sz="2800" dirty="0"/>
          </a:p>
        </p:txBody>
      </p:sp>
      <p:sp>
        <p:nvSpPr>
          <p:cNvPr id="18" name="TextBox 17"/>
          <p:cNvSpPr txBox="1"/>
          <p:nvPr/>
        </p:nvSpPr>
        <p:spPr>
          <a:xfrm>
            <a:off x="6807820" y="2025193"/>
            <a:ext cx="1905000" cy="11695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i="1" dirty="0" smtClean="0"/>
              <a:t>In 2020 net income declined by 17.9% for general practitioners and 6.9% for specialists.</a:t>
            </a:r>
            <a:endParaRPr lang="en-US" sz="1400" i="1"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88" y="987955"/>
            <a:ext cx="6123374" cy="3244028"/>
          </a:xfrm>
          <a:prstGeom prst="rect">
            <a:avLst/>
          </a:prstGeom>
        </p:spPr>
      </p:pic>
    </p:spTree>
    <p:extLst>
      <p:ext uri="{BB962C8B-B14F-4D97-AF65-F5344CB8AC3E}">
        <p14:creationId xmlns:p14="http://schemas.microsoft.com/office/powerpoint/2010/main" val="1414595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Change in GP Average </a:t>
            </a:r>
            <a:r>
              <a:rPr lang="en-US" sz="2800" dirty="0"/>
              <a:t>N</a:t>
            </a:r>
            <a:r>
              <a:rPr lang="en-US" sz="2800" dirty="0" smtClean="0"/>
              <a:t>et Income, 2019-2020</a:t>
            </a:r>
            <a:endParaRPr lang="en-US" sz="28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47750"/>
            <a:ext cx="6117931" cy="3238585"/>
          </a:xfrm>
          <a:prstGeom prst="rect">
            <a:avLst/>
          </a:prstGeom>
        </p:spPr>
      </p:pic>
      <p:sp>
        <p:nvSpPr>
          <p:cNvPr id="8" name="TextBox 7"/>
          <p:cNvSpPr txBox="1"/>
          <p:nvPr/>
        </p:nvSpPr>
        <p:spPr>
          <a:xfrm>
            <a:off x="6781800" y="1328214"/>
            <a:ext cx="1905000" cy="26776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i="1" dirty="0" smtClean="0"/>
              <a:t>In 2020 net income declined by 26.6% for female general practitioners and 14.7% for male general practitioners.</a:t>
            </a:r>
          </a:p>
          <a:p>
            <a:endParaRPr lang="en-US" sz="1400" i="1" dirty="0"/>
          </a:p>
          <a:p>
            <a:r>
              <a:rPr lang="en-US" sz="1400" i="1" dirty="0" smtClean="0"/>
              <a:t>Net income declined by 27.5% for older GPs and 10.3% for GPs younger than 40.</a:t>
            </a:r>
            <a:endParaRPr lang="en-US" sz="1400" i="1" dirty="0"/>
          </a:p>
        </p:txBody>
      </p:sp>
    </p:spTree>
    <p:extLst>
      <p:ext uri="{BB962C8B-B14F-4D97-AF65-F5344CB8AC3E}">
        <p14:creationId xmlns:p14="http://schemas.microsoft.com/office/powerpoint/2010/main" val="136003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Average Hours Worked </a:t>
            </a:r>
            <a:endParaRPr lang="en-US" sz="2800" dirty="0"/>
          </a:p>
        </p:txBody>
      </p:sp>
      <p:sp>
        <p:nvSpPr>
          <p:cNvPr id="18" name="TextBox 17"/>
          <p:cNvSpPr txBox="1"/>
          <p:nvPr/>
        </p:nvSpPr>
        <p:spPr>
          <a:xfrm>
            <a:off x="6781800" y="1809750"/>
            <a:ext cx="1905000" cy="11695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i="1" dirty="0" smtClean="0"/>
              <a:t>In 2020, hours worked declined by 16.6% for general practitioners and 11.7% for specialists.</a:t>
            </a:r>
            <a:endParaRPr lang="en-US" sz="1400" i="1"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47750"/>
            <a:ext cx="6107045" cy="3233142"/>
          </a:xfrm>
          <a:prstGeom prst="rect">
            <a:avLst/>
          </a:prstGeom>
        </p:spPr>
      </p:pic>
    </p:spTree>
    <p:extLst>
      <p:ext uri="{BB962C8B-B14F-4D97-AF65-F5344CB8AC3E}">
        <p14:creationId xmlns:p14="http://schemas.microsoft.com/office/powerpoint/2010/main" val="4168053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Change in GP Average Hours Worked, 2019-2020</a:t>
            </a:r>
            <a:endParaRPr lang="en-US" sz="2800" dirty="0"/>
          </a:p>
        </p:txBody>
      </p:sp>
      <p:sp>
        <p:nvSpPr>
          <p:cNvPr id="8" name="TextBox 7"/>
          <p:cNvSpPr txBox="1"/>
          <p:nvPr/>
        </p:nvSpPr>
        <p:spPr>
          <a:xfrm>
            <a:off x="6781800" y="1328214"/>
            <a:ext cx="1905000" cy="26776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i="1" dirty="0" smtClean="0"/>
              <a:t>In 2020 hours worked declined by 22.1% for female general practitioners and 14.5% for male general practitioners.</a:t>
            </a:r>
          </a:p>
          <a:p>
            <a:endParaRPr lang="en-US" sz="1400" i="1" dirty="0"/>
          </a:p>
          <a:p>
            <a:r>
              <a:rPr lang="en-US" sz="1400" i="1" dirty="0" smtClean="0"/>
              <a:t>Hours worked per year declined by 21.0% for older GPs and 13.2% for GPs younger than 40.</a:t>
            </a:r>
            <a:endParaRPr lang="en-US" sz="1400" i="1"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50471"/>
            <a:ext cx="6123374" cy="3233142"/>
          </a:xfrm>
          <a:prstGeom prst="rect">
            <a:avLst/>
          </a:prstGeom>
        </p:spPr>
      </p:pic>
    </p:spTree>
    <p:extLst>
      <p:ext uri="{BB962C8B-B14F-4D97-AF65-F5344CB8AC3E}">
        <p14:creationId xmlns:p14="http://schemas.microsoft.com/office/powerpoint/2010/main" val="299855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Dentists’ Hours and Weeks Worked, 2020</a:t>
            </a:r>
            <a:endParaRPr lang="en-US" sz="2800" dirty="0"/>
          </a:p>
        </p:txBody>
      </p:sp>
      <p:sp>
        <p:nvSpPr>
          <p:cNvPr id="8" name="TextBox 7"/>
          <p:cNvSpPr txBox="1"/>
          <p:nvPr/>
        </p:nvSpPr>
        <p:spPr>
          <a:xfrm>
            <a:off x="6781800" y="1328214"/>
            <a:ext cx="1905000" cy="246221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i="1" dirty="0" smtClean="0"/>
              <a:t>In 2020 both general practitioners and specialists were open for ‘emergencies only’ for about 7 weeks.</a:t>
            </a:r>
          </a:p>
          <a:p>
            <a:endParaRPr lang="en-US" sz="1400" i="1" dirty="0"/>
          </a:p>
          <a:p>
            <a:r>
              <a:rPr lang="en-US" sz="1400" i="1" dirty="0" smtClean="0"/>
              <a:t>During that period they averaged between 11 and 12 hours per week in the practice.</a:t>
            </a:r>
            <a:endParaRPr lang="en-US" sz="1400" i="1"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28750"/>
            <a:ext cx="6509708" cy="2095551"/>
          </a:xfrm>
          <a:prstGeom prst="rect">
            <a:avLst/>
          </a:prstGeom>
        </p:spPr>
      </p:pic>
    </p:spTree>
    <p:extLst>
      <p:ext uri="{BB962C8B-B14F-4D97-AF65-F5344CB8AC3E}">
        <p14:creationId xmlns:p14="http://schemas.microsoft.com/office/powerpoint/2010/main" val="19001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COVID-19 Related Relief Funds, 2020</a:t>
            </a:r>
            <a:endParaRPr lang="en-US" sz="2800" dirty="0"/>
          </a:p>
        </p:txBody>
      </p:sp>
      <p:sp>
        <p:nvSpPr>
          <p:cNvPr id="8" name="TextBox 7"/>
          <p:cNvSpPr txBox="1"/>
          <p:nvPr/>
        </p:nvSpPr>
        <p:spPr>
          <a:xfrm>
            <a:off x="6781800" y="1328214"/>
            <a:ext cx="1905000" cy="26776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i="1" dirty="0" smtClean="0"/>
              <a:t>In 2020 dentists received an average of $95,000 per practice in COVID-19 related relief funds.</a:t>
            </a:r>
          </a:p>
          <a:p>
            <a:endParaRPr lang="en-US" sz="1400" i="1" dirty="0"/>
          </a:p>
          <a:p>
            <a:r>
              <a:rPr lang="en-US" sz="1400" i="1" dirty="0" smtClean="0"/>
              <a:t>This amount was separate from billings collected but equivalent to 15% of billings collected from dental care provision. </a:t>
            </a:r>
            <a:endParaRPr lang="en-US" sz="1400" i="1"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92" y="1328214"/>
            <a:ext cx="6322364" cy="2462213"/>
          </a:xfrm>
          <a:prstGeom prst="rect">
            <a:avLst/>
          </a:prstGeom>
        </p:spPr>
      </p:pic>
    </p:spTree>
    <p:extLst>
      <p:ext uri="{BB962C8B-B14F-4D97-AF65-F5344CB8AC3E}">
        <p14:creationId xmlns:p14="http://schemas.microsoft.com/office/powerpoint/2010/main" val="167768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D6F98E02-5476-F94D-BEA6-98920DE92ECF}"/>
              </a:ext>
            </a:extLst>
          </p:cNvPr>
          <p:cNvSpPr>
            <a:spLocks noGrp="1"/>
          </p:cNvSpPr>
          <p:nvPr>
            <p:ph type="title"/>
          </p:nvPr>
        </p:nvSpPr>
        <p:spPr/>
        <p:txBody>
          <a:bodyPr>
            <a:noAutofit/>
          </a:bodyPr>
          <a:lstStyle/>
          <a:p>
            <a:r>
              <a:rPr lang="en-US" sz="2800" dirty="0" smtClean="0"/>
              <a:t>Thank you!</a:t>
            </a:r>
            <a:endParaRPr lang="en-US" sz="2800" dirty="0"/>
          </a:p>
        </p:txBody>
      </p:sp>
      <p:sp>
        <p:nvSpPr>
          <p:cNvPr id="5" name="Content Placeholder 2"/>
          <p:cNvSpPr>
            <a:spLocks noGrp="1"/>
          </p:cNvSpPr>
          <p:nvPr>
            <p:ph sz="half" idx="1"/>
          </p:nvPr>
        </p:nvSpPr>
        <p:spPr/>
        <p:txBody>
          <a:bodyPr>
            <a:normAutofit fontScale="85000" lnSpcReduction="20000"/>
          </a:bodyPr>
          <a:lstStyle/>
          <a:p>
            <a:pPr marL="0" indent="0">
              <a:buNone/>
            </a:pPr>
            <a:endParaRPr lang="en-US" sz="1800" dirty="0"/>
          </a:p>
          <a:p>
            <a:pPr marL="0" indent="0" algn="ctr">
              <a:buNone/>
            </a:pPr>
            <a:r>
              <a:rPr lang="en-US" sz="2400" b="1" dirty="0">
                <a:solidFill>
                  <a:schemeClr val="accent1"/>
                </a:solidFill>
              </a:rPr>
              <a:t>   @ADAHPI</a:t>
            </a:r>
          </a:p>
          <a:p>
            <a:pPr marL="0" indent="0" algn="ctr">
              <a:buNone/>
            </a:pPr>
            <a:endParaRPr lang="en-US" sz="2400" b="1" i="1" dirty="0">
              <a:solidFill>
                <a:schemeClr val="accent1"/>
              </a:solidFill>
            </a:endParaRPr>
          </a:p>
          <a:p>
            <a:pPr marL="0" indent="0" algn="ctr">
              <a:buNone/>
            </a:pPr>
            <a:endParaRPr lang="en-US" sz="2400" b="1" i="1" dirty="0">
              <a:solidFill>
                <a:schemeClr val="accent1"/>
              </a:solidFill>
            </a:endParaRPr>
          </a:p>
          <a:p>
            <a:pPr marL="0" indent="0" algn="ctr">
              <a:buNone/>
            </a:pPr>
            <a:r>
              <a:rPr lang="en-US" sz="2400" b="1" dirty="0" smtClean="0">
                <a:solidFill>
                  <a:schemeClr val="accent1"/>
                </a:solidFill>
              </a:rPr>
              <a:t>ADA.org/HPI</a:t>
            </a:r>
          </a:p>
          <a:p>
            <a:pPr marL="0" indent="0" algn="ctr">
              <a:buNone/>
            </a:pPr>
            <a:endParaRPr lang="en-US" sz="2400" b="1" dirty="0">
              <a:solidFill>
                <a:schemeClr val="accent1"/>
              </a:solidFill>
            </a:endParaRPr>
          </a:p>
          <a:p>
            <a:pPr marL="0" indent="0" algn="ctr">
              <a:buNone/>
            </a:pPr>
            <a:endParaRPr lang="en-US" sz="2400" b="1" dirty="0" smtClean="0">
              <a:solidFill>
                <a:schemeClr val="accent1"/>
              </a:solidFill>
            </a:endParaRPr>
          </a:p>
          <a:p>
            <a:pPr marL="0" indent="0" algn="ctr">
              <a:buNone/>
            </a:pPr>
            <a:r>
              <a:rPr lang="en-US" sz="2400" b="1" dirty="0" smtClean="0">
                <a:solidFill>
                  <a:schemeClr val="accent1"/>
                </a:solidFill>
              </a:rPr>
              <a:t>ADA.org/HPIConsulting</a:t>
            </a:r>
            <a:endParaRPr lang="en-US" sz="2400" b="1" dirty="0">
              <a:solidFill>
                <a:schemeClr val="accent1"/>
              </a:solidFill>
            </a:endParaRPr>
          </a:p>
          <a:p>
            <a:pPr marL="0" indent="0">
              <a:buNone/>
            </a:pPr>
            <a:endParaRPr lang="en-US" sz="1800" dirty="0" smtClean="0">
              <a:solidFill>
                <a:schemeClr val="accent1"/>
              </a:solidFill>
            </a:endParaRPr>
          </a:p>
          <a:p>
            <a:pPr marL="0" indent="0">
              <a:buNone/>
            </a:pPr>
            <a:endParaRPr lang="en-US" sz="1800" dirty="0">
              <a:solidFill>
                <a:schemeClr val="accent1"/>
              </a:solidFill>
            </a:endParaRPr>
          </a:p>
          <a:p>
            <a:pPr marL="0" indent="0" algn="ctr">
              <a:buNone/>
            </a:pPr>
            <a:r>
              <a:rPr lang="en-US" sz="2400" b="1" dirty="0">
                <a:solidFill>
                  <a:schemeClr val="accent1"/>
                </a:solidFill>
              </a:rPr>
              <a:t>hpi@ada.org</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879872"/>
            <a:ext cx="2827683" cy="3657600"/>
          </a:xfrm>
          <a:prstGeom prst="rect">
            <a:avLst/>
          </a:prstGeom>
        </p:spPr>
      </p:pic>
    </p:spTree>
    <p:extLst>
      <p:ext uri="{BB962C8B-B14F-4D97-AF65-F5344CB8AC3E}">
        <p14:creationId xmlns:p14="http://schemas.microsoft.com/office/powerpoint/2010/main" val="1292111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6569"/>
          <a:stretch/>
        </p:blipFill>
        <p:spPr>
          <a:xfrm>
            <a:off x="228600" y="791841"/>
            <a:ext cx="1891980" cy="2401705"/>
          </a:xfrm>
          <a:prstGeom prst="rect">
            <a:avLst/>
          </a:prstGeom>
          <a:ln w="12700">
            <a:solidFill>
              <a:schemeClr val="bg1">
                <a:lumMod val="65000"/>
              </a:schemeClr>
            </a:solidFill>
          </a:ln>
        </p:spPr>
      </p:pic>
      <p:sp>
        <p:nvSpPr>
          <p:cNvPr id="5" name="Title 1"/>
          <p:cNvSpPr txBox="1">
            <a:spLocks/>
          </p:cNvSpPr>
          <p:nvPr/>
        </p:nvSpPr>
        <p:spPr bwMode="auto">
          <a:xfrm>
            <a:off x="457200" y="205978"/>
            <a:ext cx="8229600" cy="4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a:lstStyle>
          <a:p>
            <a:r>
              <a:rPr lang="en-US" sz="2800" dirty="0" smtClean="0"/>
              <a:t>HPI – Rigorous Research</a:t>
            </a:r>
            <a:endParaRPr lang="en-US" sz="2800" dirty="0"/>
          </a:p>
        </p:txBody>
      </p:sp>
      <p:pic>
        <p:nvPicPr>
          <p:cNvPr id="6" name="Picture 5"/>
          <p:cNvPicPr>
            <a:picLocks noChangeAspect="1"/>
          </p:cNvPicPr>
          <p:nvPr/>
        </p:nvPicPr>
        <p:blipFill rotWithShape="1">
          <a:blip r:embed="rId3"/>
          <a:srcRect l="2108" r="947"/>
          <a:stretch/>
        </p:blipFill>
        <p:spPr>
          <a:xfrm>
            <a:off x="3008602" y="787363"/>
            <a:ext cx="1908722" cy="2505197"/>
          </a:xfrm>
          <a:prstGeom prst="rect">
            <a:avLst/>
          </a:prstGeom>
          <a:ln w="12700">
            <a:solidFill>
              <a:schemeClr val="bg1">
                <a:lumMod val="65000"/>
              </a:schemeClr>
            </a:solidFill>
          </a:ln>
        </p:spPr>
      </p:pic>
      <p:pic>
        <p:nvPicPr>
          <p:cNvPr id="7" name="Picture 6"/>
          <p:cNvPicPr>
            <a:picLocks noChangeAspect="1"/>
          </p:cNvPicPr>
          <p:nvPr/>
        </p:nvPicPr>
        <p:blipFill>
          <a:blip r:embed="rId4"/>
          <a:stretch>
            <a:fillRect/>
          </a:stretch>
        </p:blipFill>
        <p:spPr>
          <a:xfrm>
            <a:off x="6037417" y="787364"/>
            <a:ext cx="1784996" cy="2457449"/>
          </a:xfrm>
          <a:prstGeom prst="rect">
            <a:avLst/>
          </a:prstGeom>
          <a:ln w="12700">
            <a:solidFill>
              <a:schemeClr val="bg1">
                <a:lumMod val="65000"/>
              </a:schemeClr>
            </a:solidFill>
          </a:ln>
        </p:spPr>
      </p:pic>
      <p:pic>
        <p:nvPicPr>
          <p:cNvPr id="8" name="Picture 7"/>
          <p:cNvPicPr>
            <a:picLocks noChangeAspect="1"/>
          </p:cNvPicPr>
          <p:nvPr/>
        </p:nvPicPr>
        <p:blipFill>
          <a:blip r:embed="rId5"/>
          <a:stretch>
            <a:fillRect/>
          </a:stretch>
        </p:blipFill>
        <p:spPr>
          <a:xfrm>
            <a:off x="6483394" y="1276350"/>
            <a:ext cx="1909414" cy="2618840"/>
          </a:xfrm>
          <a:prstGeom prst="rect">
            <a:avLst/>
          </a:prstGeom>
          <a:ln w="12700">
            <a:solidFill>
              <a:schemeClr val="bg1">
                <a:lumMod val="65000"/>
              </a:schemeClr>
            </a:solidFill>
          </a:ln>
        </p:spPr>
      </p:pic>
      <p:pic>
        <p:nvPicPr>
          <p:cNvPr id="9" name="Picture 8"/>
          <p:cNvPicPr>
            <a:picLocks noChangeAspect="1"/>
          </p:cNvPicPr>
          <p:nvPr/>
        </p:nvPicPr>
        <p:blipFill>
          <a:blip r:embed="rId6"/>
          <a:stretch>
            <a:fillRect/>
          </a:stretch>
        </p:blipFill>
        <p:spPr>
          <a:xfrm>
            <a:off x="6903657" y="1962150"/>
            <a:ext cx="1767451" cy="2490142"/>
          </a:xfrm>
          <a:prstGeom prst="rect">
            <a:avLst/>
          </a:prstGeom>
          <a:ln w="12700">
            <a:solidFill>
              <a:schemeClr val="bg1">
                <a:lumMod val="65000"/>
              </a:schemeClr>
            </a:solidFill>
          </a:ln>
        </p:spPr>
      </p:pic>
      <p:pic>
        <p:nvPicPr>
          <p:cNvPr id="10" name="Picture 9"/>
          <p:cNvPicPr>
            <a:picLocks noChangeAspect="1"/>
          </p:cNvPicPr>
          <p:nvPr/>
        </p:nvPicPr>
        <p:blipFill>
          <a:blip r:embed="rId7"/>
          <a:stretch>
            <a:fillRect/>
          </a:stretch>
        </p:blipFill>
        <p:spPr>
          <a:xfrm>
            <a:off x="533400" y="1428750"/>
            <a:ext cx="1789157" cy="2474723"/>
          </a:xfrm>
          <a:prstGeom prst="rect">
            <a:avLst/>
          </a:prstGeom>
          <a:ln w="19050">
            <a:solidFill>
              <a:schemeClr val="bg1">
                <a:lumMod val="65000"/>
              </a:schemeClr>
            </a:solidFill>
          </a:ln>
        </p:spPr>
      </p:pic>
      <p:pic>
        <p:nvPicPr>
          <p:cNvPr id="11" name="Picture 10"/>
          <p:cNvPicPr>
            <a:picLocks noChangeAspect="1"/>
          </p:cNvPicPr>
          <p:nvPr/>
        </p:nvPicPr>
        <p:blipFill>
          <a:blip r:embed="rId8"/>
          <a:stretch>
            <a:fillRect/>
          </a:stretch>
        </p:blipFill>
        <p:spPr>
          <a:xfrm>
            <a:off x="3403152" y="1435645"/>
            <a:ext cx="1918556" cy="2471240"/>
          </a:xfrm>
          <a:prstGeom prst="rect">
            <a:avLst/>
          </a:prstGeom>
          <a:ln w="12700">
            <a:solidFill>
              <a:schemeClr val="bg1">
                <a:lumMod val="65000"/>
              </a:schemeClr>
            </a:solidFill>
          </a:ln>
        </p:spPr>
      </p:pic>
      <p:pic>
        <p:nvPicPr>
          <p:cNvPr id="12" name="Picture 11"/>
          <p:cNvPicPr>
            <a:picLocks noChangeAspect="1"/>
          </p:cNvPicPr>
          <p:nvPr/>
        </p:nvPicPr>
        <p:blipFill>
          <a:blip r:embed="rId9"/>
          <a:stretch>
            <a:fillRect/>
          </a:stretch>
        </p:blipFill>
        <p:spPr>
          <a:xfrm>
            <a:off x="3777648" y="1985910"/>
            <a:ext cx="1964323" cy="2517806"/>
          </a:xfrm>
          <a:prstGeom prst="rect">
            <a:avLst/>
          </a:prstGeom>
          <a:ln w="12700">
            <a:solidFill>
              <a:schemeClr val="bg1">
                <a:lumMod val="65000"/>
              </a:schemeClr>
            </a:solidFill>
          </a:ln>
        </p:spPr>
      </p:pic>
      <p:pic>
        <p:nvPicPr>
          <p:cNvPr id="13" name="Picture 12"/>
          <p:cNvPicPr>
            <a:picLocks noChangeAspect="1"/>
          </p:cNvPicPr>
          <p:nvPr/>
        </p:nvPicPr>
        <p:blipFill>
          <a:blip r:embed="rId10"/>
          <a:stretch>
            <a:fillRect/>
          </a:stretch>
        </p:blipFill>
        <p:spPr>
          <a:xfrm>
            <a:off x="942207" y="2114550"/>
            <a:ext cx="1759216" cy="2363015"/>
          </a:xfrm>
          <a:prstGeom prst="rect">
            <a:avLst/>
          </a:prstGeom>
          <a:ln w="19050">
            <a:solidFill>
              <a:schemeClr val="bg1">
                <a:lumMod val="65000"/>
              </a:schemeClr>
            </a:solidFill>
          </a:ln>
        </p:spPr>
      </p:pic>
    </p:spTree>
    <p:extLst>
      <p:ext uri="{BB962C8B-B14F-4D97-AF65-F5344CB8AC3E}">
        <p14:creationId xmlns:p14="http://schemas.microsoft.com/office/powerpoint/2010/main" val="2321082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15000" y="1111788"/>
            <a:ext cx="3284276" cy="852491"/>
          </a:xfrm>
          <a:prstGeom prst="rect">
            <a:avLst/>
          </a:prstGeom>
        </p:spPr>
      </p:pic>
      <p:sp>
        <p:nvSpPr>
          <p:cNvPr id="5" name="Title 1"/>
          <p:cNvSpPr>
            <a:spLocks noGrp="1"/>
          </p:cNvSpPr>
          <p:nvPr>
            <p:ph type="title"/>
          </p:nvPr>
        </p:nvSpPr>
        <p:spPr>
          <a:xfrm>
            <a:off x="457200" y="205978"/>
            <a:ext cx="8229600" cy="479822"/>
          </a:xfrm>
        </p:spPr>
        <p:txBody>
          <a:bodyPr>
            <a:noAutofit/>
          </a:bodyPr>
          <a:lstStyle/>
          <a:p>
            <a:r>
              <a:rPr lang="en-US" sz="2800" dirty="0" smtClean="0"/>
              <a:t>HPI – Evidence for Policy Making </a:t>
            </a:r>
            <a:endParaRPr lang="en-US" sz="2800" dirty="0"/>
          </a:p>
        </p:txBody>
      </p:sp>
      <p:grpSp>
        <p:nvGrpSpPr>
          <p:cNvPr id="6" name="Group 5"/>
          <p:cNvGrpSpPr>
            <a:grpSpLocks noChangeAspect="1"/>
          </p:cNvGrpSpPr>
          <p:nvPr/>
        </p:nvGrpSpPr>
        <p:grpSpPr>
          <a:xfrm>
            <a:off x="5288365" y="3769817"/>
            <a:ext cx="2260555" cy="699837"/>
            <a:chOff x="4891705" y="4777766"/>
            <a:chExt cx="3913568" cy="1211588"/>
          </a:xfrm>
        </p:grpSpPr>
        <p:pic>
          <p:nvPicPr>
            <p:cNvPr id="7" name="Picture 6"/>
            <p:cNvPicPr>
              <a:picLocks noChangeAspect="1"/>
            </p:cNvPicPr>
            <p:nvPr/>
          </p:nvPicPr>
          <p:blipFill rotWithShape="1">
            <a:blip r:embed="rId3"/>
            <a:srcRect r="49322"/>
            <a:stretch/>
          </p:blipFill>
          <p:spPr>
            <a:xfrm>
              <a:off x="4891705" y="5420572"/>
              <a:ext cx="3913568" cy="289522"/>
            </a:xfrm>
            <a:prstGeom prst="rect">
              <a:avLst/>
            </a:prstGeom>
          </p:spPr>
        </p:pic>
        <p:pic>
          <p:nvPicPr>
            <p:cNvPr id="8" name="Picture 7"/>
            <p:cNvPicPr>
              <a:picLocks noChangeAspect="1"/>
            </p:cNvPicPr>
            <p:nvPr/>
          </p:nvPicPr>
          <p:blipFill rotWithShape="1">
            <a:blip r:embed="rId3"/>
            <a:srcRect l="51551"/>
            <a:stretch/>
          </p:blipFill>
          <p:spPr>
            <a:xfrm>
              <a:off x="4966684" y="5700421"/>
              <a:ext cx="3733800" cy="288933"/>
            </a:xfrm>
            <a:prstGeom prst="rect">
              <a:avLst/>
            </a:prstGeom>
          </p:spPr>
        </p:pic>
        <p:pic>
          <p:nvPicPr>
            <p:cNvPr id="9" name="Picture 8"/>
            <p:cNvPicPr>
              <a:picLocks noChangeAspect="1"/>
            </p:cNvPicPr>
            <p:nvPr/>
          </p:nvPicPr>
          <p:blipFill>
            <a:blip r:embed="rId4"/>
            <a:stretch>
              <a:fillRect/>
            </a:stretch>
          </p:blipFill>
          <p:spPr>
            <a:xfrm>
              <a:off x="4999268" y="4777766"/>
              <a:ext cx="1955075" cy="557266"/>
            </a:xfrm>
            <a:prstGeom prst="rect">
              <a:avLst/>
            </a:prstGeom>
          </p:spPr>
        </p:pic>
      </p:grpSp>
      <p:pic>
        <p:nvPicPr>
          <p:cNvPr id="10" name="Picture 9"/>
          <p:cNvPicPr>
            <a:picLocks noChangeAspect="1"/>
          </p:cNvPicPr>
          <p:nvPr/>
        </p:nvPicPr>
        <p:blipFill>
          <a:blip r:embed="rId5"/>
          <a:stretch>
            <a:fillRect/>
          </a:stretch>
        </p:blipFill>
        <p:spPr>
          <a:xfrm>
            <a:off x="5750687" y="887636"/>
            <a:ext cx="1335913" cy="199321"/>
          </a:xfrm>
          <a:prstGeom prst="rect">
            <a:avLst/>
          </a:prstGeom>
        </p:spPr>
      </p:pic>
      <p:pic>
        <p:nvPicPr>
          <p:cNvPr id="11" name="Picture 10"/>
          <p:cNvPicPr>
            <a:picLocks noChangeAspect="1"/>
          </p:cNvPicPr>
          <p:nvPr/>
        </p:nvPicPr>
        <p:blipFill rotWithShape="1">
          <a:blip r:embed="rId6"/>
          <a:srcRect b="5337"/>
          <a:stretch/>
        </p:blipFill>
        <p:spPr>
          <a:xfrm>
            <a:off x="209550" y="721659"/>
            <a:ext cx="2457450" cy="2383491"/>
          </a:xfrm>
          <a:prstGeom prst="rect">
            <a:avLst/>
          </a:prstGeom>
        </p:spPr>
      </p:pic>
      <p:grpSp>
        <p:nvGrpSpPr>
          <p:cNvPr id="13" name="Group 12"/>
          <p:cNvGrpSpPr>
            <a:grpSpLocks noChangeAspect="1"/>
          </p:cNvGrpSpPr>
          <p:nvPr/>
        </p:nvGrpSpPr>
        <p:grpSpPr>
          <a:xfrm>
            <a:off x="6639404" y="2624366"/>
            <a:ext cx="2106534" cy="1124881"/>
            <a:chOff x="533400" y="2438400"/>
            <a:chExt cx="3276600" cy="1851182"/>
          </a:xfrm>
        </p:grpSpPr>
        <p:pic>
          <p:nvPicPr>
            <p:cNvPr id="14" name="Picture 13"/>
            <p:cNvPicPr>
              <a:picLocks noChangeAspect="1"/>
            </p:cNvPicPr>
            <p:nvPr/>
          </p:nvPicPr>
          <p:blipFill rotWithShape="1">
            <a:blip r:embed="rId7"/>
            <a:srcRect b="62804"/>
            <a:stretch/>
          </p:blipFill>
          <p:spPr>
            <a:xfrm>
              <a:off x="533400" y="3690491"/>
              <a:ext cx="3276600" cy="599091"/>
            </a:xfrm>
            <a:prstGeom prst="rect">
              <a:avLst/>
            </a:prstGeom>
          </p:spPr>
        </p:pic>
        <p:pic>
          <p:nvPicPr>
            <p:cNvPr id="15" name="Picture 14"/>
            <p:cNvPicPr>
              <a:picLocks noChangeAspect="1"/>
            </p:cNvPicPr>
            <p:nvPr/>
          </p:nvPicPr>
          <p:blipFill>
            <a:blip r:embed="rId8"/>
            <a:stretch>
              <a:fillRect/>
            </a:stretch>
          </p:blipFill>
          <p:spPr>
            <a:xfrm>
              <a:off x="533400" y="2438400"/>
              <a:ext cx="3048000" cy="1170365"/>
            </a:xfrm>
            <a:prstGeom prst="rect">
              <a:avLst/>
            </a:prstGeom>
          </p:spPr>
        </p:pic>
      </p:grpSp>
      <p:pic>
        <p:nvPicPr>
          <p:cNvPr id="16" name="Picture 15"/>
          <p:cNvPicPr>
            <a:picLocks noChangeAspect="1"/>
          </p:cNvPicPr>
          <p:nvPr/>
        </p:nvPicPr>
        <p:blipFill>
          <a:blip r:embed="rId9"/>
          <a:stretch>
            <a:fillRect/>
          </a:stretch>
        </p:blipFill>
        <p:spPr>
          <a:xfrm>
            <a:off x="3048000" y="862526"/>
            <a:ext cx="2356217" cy="1470492"/>
          </a:xfrm>
          <a:prstGeom prst="rect">
            <a:avLst/>
          </a:prstGeom>
        </p:spPr>
      </p:pic>
      <p:pic>
        <p:nvPicPr>
          <p:cNvPr id="17" name="Picture 16"/>
          <p:cNvPicPr>
            <a:picLocks noChangeAspect="1"/>
          </p:cNvPicPr>
          <p:nvPr/>
        </p:nvPicPr>
        <p:blipFill>
          <a:blip r:embed="rId10"/>
          <a:stretch>
            <a:fillRect/>
          </a:stretch>
        </p:blipFill>
        <p:spPr>
          <a:xfrm>
            <a:off x="2960760" y="2876550"/>
            <a:ext cx="925440" cy="419697"/>
          </a:xfrm>
          <a:prstGeom prst="rect">
            <a:avLst/>
          </a:prstGeom>
        </p:spPr>
      </p:pic>
      <p:pic>
        <p:nvPicPr>
          <p:cNvPr id="18" name="Picture 17"/>
          <p:cNvPicPr>
            <a:picLocks noChangeAspect="1"/>
          </p:cNvPicPr>
          <p:nvPr/>
        </p:nvPicPr>
        <p:blipFill>
          <a:blip r:embed="rId11"/>
          <a:stretch>
            <a:fillRect/>
          </a:stretch>
        </p:blipFill>
        <p:spPr>
          <a:xfrm>
            <a:off x="3857715" y="2876550"/>
            <a:ext cx="2314485" cy="428842"/>
          </a:xfrm>
          <a:prstGeom prst="rect">
            <a:avLst/>
          </a:prstGeom>
        </p:spPr>
      </p:pic>
      <p:pic>
        <p:nvPicPr>
          <p:cNvPr id="19" name="Picture 18"/>
          <p:cNvPicPr>
            <a:picLocks noChangeAspect="1"/>
          </p:cNvPicPr>
          <p:nvPr/>
        </p:nvPicPr>
        <p:blipFill>
          <a:blip r:embed="rId12"/>
          <a:stretch>
            <a:fillRect/>
          </a:stretch>
        </p:blipFill>
        <p:spPr>
          <a:xfrm>
            <a:off x="152400" y="3983415"/>
            <a:ext cx="4925779" cy="472335"/>
          </a:xfrm>
          <a:prstGeom prst="rect">
            <a:avLst/>
          </a:prstGeom>
        </p:spPr>
      </p:pic>
      <p:pic>
        <p:nvPicPr>
          <p:cNvPr id="20" name="Picture 19"/>
          <p:cNvPicPr>
            <a:picLocks noChangeAspect="1"/>
          </p:cNvPicPr>
          <p:nvPr/>
        </p:nvPicPr>
        <p:blipFill>
          <a:blip r:embed="rId13"/>
          <a:stretch>
            <a:fillRect/>
          </a:stretch>
        </p:blipFill>
        <p:spPr>
          <a:xfrm>
            <a:off x="190183" y="3661006"/>
            <a:ext cx="1867218" cy="273442"/>
          </a:xfrm>
          <a:prstGeom prst="rect">
            <a:avLst/>
          </a:prstGeom>
        </p:spPr>
      </p:pic>
    </p:spTree>
    <p:extLst>
      <p:ext uri="{BB962C8B-B14F-4D97-AF65-F5344CB8AC3E}">
        <p14:creationId xmlns:p14="http://schemas.microsoft.com/office/powerpoint/2010/main" val="3398942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HPI – Insights for your Business </a:t>
            </a:r>
            <a:endParaRPr lang="en-US" dirty="0"/>
          </a:p>
        </p:txBody>
      </p:sp>
      <p:pic>
        <p:nvPicPr>
          <p:cNvPr id="4" name="Content Placeholder 3"/>
          <p:cNvPicPr>
            <a:picLocks noGrp="1" noChangeAspect="1"/>
          </p:cNvPicPr>
          <p:nvPr>
            <p:ph sz="half" idx="1"/>
          </p:nvPr>
        </p:nvPicPr>
        <p:blipFill>
          <a:blip r:embed="rId2"/>
          <a:stretch>
            <a:fillRect/>
          </a:stretch>
        </p:blipFill>
        <p:spPr>
          <a:xfrm>
            <a:off x="381000" y="1276350"/>
            <a:ext cx="8408194" cy="2514600"/>
          </a:xfrm>
          <a:prstGeom prst="rect">
            <a:avLst/>
          </a:prstGeom>
        </p:spPr>
      </p:pic>
    </p:spTree>
    <p:extLst>
      <p:ext uri="{BB962C8B-B14F-4D97-AF65-F5344CB8AC3E}">
        <p14:creationId xmlns:p14="http://schemas.microsoft.com/office/powerpoint/2010/main" val="44400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Today</a:t>
            </a:r>
            <a:endParaRPr lang="en-US" dirty="0"/>
          </a:p>
        </p:txBody>
      </p:sp>
      <p:pic>
        <p:nvPicPr>
          <p:cNvPr id="6" name="Picture 5"/>
          <p:cNvPicPr>
            <a:picLocks noChangeAspect="1"/>
          </p:cNvPicPr>
          <p:nvPr/>
        </p:nvPicPr>
        <p:blipFill rotWithShape="1">
          <a:blip r:embed="rId3"/>
          <a:srcRect b="6558"/>
          <a:stretch/>
        </p:blipFill>
        <p:spPr>
          <a:xfrm>
            <a:off x="685801" y="1714500"/>
            <a:ext cx="2464925" cy="1547812"/>
          </a:xfrm>
          <a:prstGeom prst="rect">
            <a:avLst/>
          </a:prstGeom>
        </p:spPr>
      </p:pic>
      <p:sp>
        <p:nvSpPr>
          <p:cNvPr id="4" name="TextBox 3"/>
          <p:cNvSpPr txBox="1"/>
          <p:nvPr/>
        </p:nvSpPr>
        <p:spPr>
          <a:xfrm>
            <a:off x="3771900" y="2114550"/>
            <a:ext cx="5086350" cy="923330"/>
          </a:xfrm>
          <a:prstGeom prst="rect">
            <a:avLst/>
          </a:prstGeom>
          <a:noFill/>
        </p:spPr>
        <p:txBody>
          <a:bodyPr wrap="square" rtlCol="0">
            <a:spAutoFit/>
          </a:bodyPr>
          <a:lstStyle/>
          <a:p>
            <a:pPr marL="257175" indent="-257175">
              <a:buFont typeface="+mj-lt"/>
              <a:buAutoNum type="arabicPeriod"/>
            </a:pPr>
            <a:r>
              <a:rPr lang="en-US" sz="1350" i="1" dirty="0"/>
              <a:t>Latest on dentistry’s COVID-19 </a:t>
            </a:r>
            <a:r>
              <a:rPr lang="en-US" sz="1350" i="1" dirty="0" smtClean="0"/>
              <a:t>recovery</a:t>
            </a:r>
            <a:endParaRPr lang="en-US" sz="1350" i="1" dirty="0"/>
          </a:p>
          <a:p>
            <a:endParaRPr lang="en-US" sz="1350" i="1" dirty="0"/>
          </a:p>
          <a:p>
            <a:pPr marL="257175" indent="-257175">
              <a:buFont typeface="+mj-lt"/>
              <a:buAutoNum type="arabicPeriod" startAt="2"/>
            </a:pPr>
            <a:r>
              <a:rPr lang="en-US" sz="1350" i="1" dirty="0" smtClean="0"/>
              <a:t>New report – impact of COVID-19 on dentist net income </a:t>
            </a:r>
            <a:endParaRPr lang="en-US" sz="1350" i="1" dirty="0"/>
          </a:p>
          <a:p>
            <a:r>
              <a:rPr lang="en-US" sz="1350" i="1" dirty="0"/>
              <a:t> </a:t>
            </a:r>
          </a:p>
        </p:txBody>
      </p:sp>
    </p:spTree>
    <p:extLst>
      <p:ext uri="{BB962C8B-B14F-4D97-AF65-F5344CB8AC3E}">
        <p14:creationId xmlns:p14="http://schemas.microsoft.com/office/powerpoint/2010/main" val="4167561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Volume</a:t>
            </a:r>
            <a:endParaRPr lang="en-US" dirty="0"/>
          </a:p>
        </p:txBody>
      </p:sp>
      <p:pic>
        <p:nvPicPr>
          <p:cNvPr id="5" name="Picture 4"/>
          <p:cNvPicPr>
            <a:picLocks noChangeAspect="1"/>
          </p:cNvPicPr>
          <p:nvPr/>
        </p:nvPicPr>
        <p:blipFill>
          <a:blip r:embed="rId4"/>
          <a:stretch>
            <a:fillRect/>
          </a:stretch>
        </p:blipFill>
        <p:spPr>
          <a:xfrm>
            <a:off x="228600" y="846411"/>
            <a:ext cx="7620000" cy="302916"/>
          </a:xfrm>
          <a:prstGeom prst="rect">
            <a:avLst/>
          </a:prstGeom>
        </p:spPr>
      </p:pic>
      <p:pic>
        <p:nvPicPr>
          <p:cNvPr id="6" name="Picture 5"/>
          <p:cNvPicPr>
            <a:picLocks noChangeAspect="1"/>
          </p:cNvPicPr>
          <p:nvPr/>
        </p:nvPicPr>
        <p:blipFill>
          <a:blip r:embed="rId5"/>
          <a:stretch>
            <a:fillRect/>
          </a:stretch>
        </p:blipFill>
        <p:spPr>
          <a:xfrm>
            <a:off x="313182" y="1182913"/>
            <a:ext cx="1748493" cy="226204"/>
          </a:xfrm>
          <a:prstGeom prst="rect">
            <a:avLst/>
          </a:prstGeom>
        </p:spPr>
      </p:pic>
      <p:sp>
        <p:nvSpPr>
          <p:cNvPr id="9" name="TextBox 8"/>
          <p:cNvSpPr txBox="1"/>
          <p:nvPr/>
        </p:nvSpPr>
        <p:spPr>
          <a:xfrm>
            <a:off x="6477000" y="1581150"/>
            <a:ext cx="2514600" cy="2015936"/>
          </a:xfrm>
          <a:prstGeom prst="rect">
            <a:avLst/>
          </a:prstGeom>
          <a:noFill/>
          <a:ln>
            <a:noFill/>
          </a:ln>
        </p:spPr>
        <p:txBody>
          <a:bodyPr wrap="square" rtlCol="0">
            <a:spAutoFit/>
          </a:bodyPr>
          <a:lstStyle/>
          <a:p>
            <a:r>
              <a:rPr lang="en-US" sz="1400" i="1" dirty="0" smtClean="0">
                <a:solidFill>
                  <a:schemeClr val="tx1">
                    <a:lumMod val="75000"/>
                    <a:lumOff val="25000"/>
                  </a:schemeClr>
                </a:solidFill>
              </a:rPr>
              <a:t>Patient volume reached its highest level during the </a:t>
            </a:r>
            <a:r>
              <a:rPr lang="en-US" sz="1400" i="1" dirty="0">
                <a:solidFill>
                  <a:schemeClr val="tx1">
                    <a:lumMod val="75000"/>
                    <a:lumOff val="25000"/>
                  </a:schemeClr>
                </a:solidFill>
              </a:rPr>
              <a:t>week of August </a:t>
            </a:r>
            <a:r>
              <a:rPr lang="en-US" sz="1400" i="1" dirty="0" smtClean="0">
                <a:solidFill>
                  <a:schemeClr val="tx1">
                    <a:lumMod val="75000"/>
                    <a:lumOff val="25000"/>
                  </a:schemeClr>
                </a:solidFill>
              </a:rPr>
              <a:t>16</a:t>
            </a:r>
            <a:r>
              <a:rPr lang="en-US" sz="1400" i="1" baseline="30000" dirty="0" smtClean="0">
                <a:solidFill>
                  <a:schemeClr val="tx1">
                    <a:lumMod val="75000"/>
                    <a:lumOff val="25000"/>
                  </a:schemeClr>
                </a:solidFill>
              </a:rPr>
              <a:t>th</a:t>
            </a:r>
            <a:r>
              <a:rPr lang="en-US" sz="1400" i="1" dirty="0" smtClean="0">
                <a:solidFill>
                  <a:schemeClr val="tx1">
                    <a:lumMod val="75000"/>
                    <a:lumOff val="25000"/>
                  </a:schemeClr>
                </a:solidFill>
              </a:rPr>
              <a:t>, at 89% of pre-COVID-19 levels.</a:t>
            </a:r>
          </a:p>
          <a:p>
            <a:endParaRPr lang="en-US" sz="1400" i="1" dirty="0">
              <a:solidFill>
                <a:schemeClr val="tx1">
                  <a:lumMod val="75000"/>
                  <a:lumOff val="25000"/>
                </a:schemeClr>
              </a:solidFill>
            </a:endParaRPr>
          </a:p>
          <a:p>
            <a:r>
              <a:rPr lang="en-US" sz="1100" i="1" dirty="0" smtClean="0">
                <a:solidFill>
                  <a:schemeClr val="tx1">
                    <a:lumMod val="75000"/>
                    <a:lumOff val="25000"/>
                  </a:schemeClr>
                </a:solidFill>
              </a:rPr>
              <a:t>*Note that HPI changed its response options, allowing dentists to report greater patient volumes compared to pre-pandemic levels. This did not have a big impact on results. </a:t>
            </a:r>
          </a:p>
        </p:txBody>
      </p:sp>
      <p:graphicFrame>
        <p:nvGraphicFramePr>
          <p:cNvPr id="3" name="Object 2"/>
          <p:cNvGraphicFramePr>
            <a:graphicFrameLocks noChangeAspect="1"/>
          </p:cNvGraphicFramePr>
          <p:nvPr>
            <p:extLst/>
          </p:nvPr>
        </p:nvGraphicFramePr>
        <p:xfrm>
          <a:off x="53975" y="1087438"/>
          <a:ext cx="6346825" cy="3398202"/>
        </p:xfrm>
        <a:graphic>
          <a:graphicData uri="http://schemas.openxmlformats.org/presentationml/2006/ole">
            <mc:AlternateContent xmlns:mc="http://schemas.openxmlformats.org/markup-compatibility/2006">
              <mc:Choice xmlns:v="urn:schemas-microsoft-com:vml" Requires="v">
                <p:oleObj spid="_x0000_s1031" name="Worksheet" r:id="rId7" imgW="4602658" imgH="2575437" progId="Excel.Sheet.12">
                  <p:embed/>
                </p:oleObj>
              </mc:Choice>
              <mc:Fallback>
                <p:oleObj name="Worksheet" r:id="rId7" imgW="4602658" imgH="2575437" progId="Excel.Sheet.12">
                  <p:embed/>
                  <p:pic>
                    <p:nvPicPr>
                      <p:cNvPr id="0" name=""/>
                      <p:cNvPicPr/>
                      <p:nvPr/>
                    </p:nvPicPr>
                    <p:blipFill>
                      <a:blip r:embed="rId8"/>
                      <a:stretch>
                        <a:fillRect/>
                      </a:stretch>
                    </p:blipFill>
                    <p:spPr>
                      <a:xfrm>
                        <a:off x="53975" y="1087438"/>
                        <a:ext cx="6346825" cy="3398202"/>
                      </a:xfrm>
                      <a:prstGeom prst="rect">
                        <a:avLst/>
                      </a:prstGeom>
                    </p:spPr>
                  </p:pic>
                </p:oleObj>
              </mc:Fallback>
            </mc:AlternateContent>
          </a:graphicData>
        </a:graphic>
      </p:graphicFrame>
      <p:cxnSp>
        <p:nvCxnSpPr>
          <p:cNvPr id="14" name="Straight Connector 13"/>
          <p:cNvCxnSpPr/>
          <p:nvPr/>
        </p:nvCxnSpPr>
        <p:spPr>
          <a:xfrm>
            <a:off x="5943600" y="1581150"/>
            <a:ext cx="0" cy="2362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1200" y="1309938"/>
            <a:ext cx="304800" cy="523220"/>
          </a:xfrm>
          <a:prstGeom prst="rect">
            <a:avLst/>
          </a:prstGeom>
          <a:noFill/>
        </p:spPr>
        <p:txBody>
          <a:bodyPr wrap="square" rtlCol="0">
            <a:spAutoFit/>
          </a:bodyPr>
          <a:lstStyle/>
          <a:p>
            <a:r>
              <a:rPr lang="en-US" sz="2800" dirty="0" smtClean="0">
                <a:solidFill>
                  <a:schemeClr val="accent1"/>
                </a:solidFill>
              </a:rPr>
              <a:t>*</a:t>
            </a:r>
            <a:endParaRPr lang="en-US" sz="2800" dirty="0">
              <a:solidFill>
                <a:schemeClr val="accent1"/>
              </a:solidFill>
            </a:endParaRPr>
          </a:p>
        </p:txBody>
      </p:sp>
    </p:spTree>
    <p:extLst>
      <p:ext uri="{BB962C8B-B14F-4D97-AF65-F5344CB8AC3E}">
        <p14:creationId xmlns:p14="http://schemas.microsoft.com/office/powerpoint/2010/main" val="2537419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Recruitment and Hiring</a:t>
            </a:r>
            <a:endParaRPr lang="en-US" dirty="0"/>
          </a:p>
        </p:txBody>
      </p:sp>
      <p:sp>
        <p:nvSpPr>
          <p:cNvPr id="4" name="TextBox 3"/>
          <p:cNvSpPr txBox="1"/>
          <p:nvPr/>
        </p:nvSpPr>
        <p:spPr>
          <a:xfrm>
            <a:off x="228600" y="819150"/>
            <a:ext cx="8382000" cy="523220"/>
          </a:xfrm>
          <a:prstGeom prst="rect">
            <a:avLst/>
          </a:prstGeom>
          <a:noFill/>
        </p:spPr>
        <p:txBody>
          <a:bodyPr wrap="square" rtlCol="0">
            <a:spAutoFit/>
          </a:bodyPr>
          <a:lstStyle/>
          <a:p>
            <a:r>
              <a:rPr lang="en-US" sz="1400" b="1" i="1" dirty="0" smtClean="0"/>
              <a:t>[Owner dentists only] </a:t>
            </a:r>
            <a:r>
              <a:rPr lang="en-US" sz="1400" b="1" dirty="0" smtClean="0"/>
              <a:t>Have you recently or are you currently recruiting any of the following positions in your dental practice?</a:t>
            </a:r>
            <a:endParaRPr lang="en-US" sz="1400" b="1" i="1" dirty="0"/>
          </a:p>
        </p:txBody>
      </p:sp>
      <p:sp>
        <p:nvSpPr>
          <p:cNvPr id="18" name="TextBox 17"/>
          <p:cNvSpPr txBox="1"/>
          <p:nvPr/>
        </p:nvSpPr>
        <p:spPr>
          <a:xfrm>
            <a:off x="6293005" y="1475720"/>
            <a:ext cx="2286000" cy="2677656"/>
          </a:xfrm>
          <a:prstGeom prst="rect">
            <a:avLst/>
          </a:prstGeom>
          <a:noFill/>
          <a:ln>
            <a:noFill/>
          </a:ln>
        </p:spPr>
        <p:txBody>
          <a:bodyPr wrap="square" rtlCol="0">
            <a:spAutoFit/>
          </a:bodyPr>
          <a:lstStyle/>
          <a:p>
            <a:r>
              <a:rPr lang="en-US" sz="1400" i="1" dirty="0" smtClean="0"/>
              <a:t>Owner </a:t>
            </a:r>
            <a:r>
              <a:rPr lang="en-US" sz="1400" i="1" dirty="0"/>
              <a:t>dentists have increased recruitment efforts for all dental team </a:t>
            </a:r>
            <a:r>
              <a:rPr lang="en-US" sz="1400" i="1" dirty="0" smtClean="0"/>
              <a:t>members. </a:t>
            </a:r>
          </a:p>
          <a:p>
            <a:endParaRPr lang="en-US" sz="1400" i="1" dirty="0"/>
          </a:p>
          <a:p>
            <a:r>
              <a:rPr lang="en-US" sz="1400" i="1" dirty="0" smtClean="0"/>
              <a:t>About four in 10 </a:t>
            </a:r>
            <a:r>
              <a:rPr lang="en-US" sz="1400" i="1" dirty="0"/>
              <a:t>have recently or are currently seeking dental </a:t>
            </a:r>
            <a:r>
              <a:rPr lang="en-US" sz="1400" i="1" dirty="0" smtClean="0"/>
              <a:t>assistants, and roughly one-third have recently or are currently hiring dental hygienists.  </a:t>
            </a:r>
            <a:endParaRPr lang="en-US" sz="1400" i="1" dirty="0"/>
          </a:p>
        </p:txBody>
      </p:sp>
      <p:graphicFrame>
        <p:nvGraphicFramePr>
          <p:cNvPr id="9" name="Chart 8"/>
          <p:cNvGraphicFramePr>
            <a:graphicFrameLocks/>
          </p:cNvGraphicFramePr>
          <p:nvPr>
            <p:extLst/>
          </p:nvPr>
        </p:nvGraphicFramePr>
        <p:xfrm>
          <a:off x="457200" y="1581150"/>
          <a:ext cx="5486400" cy="2787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954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Challenges Filling Positions</a:t>
            </a:r>
            <a:endParaRPr lang="en-US" dirty="0"/>
          </a:p>
        </p:txBody>
      </p:sp>
      <p:sp>
        <p:nvSpPr>
          <p:cNvPr id="3" name="TextBox 2"/>
          <p:cNvSpPr txBox="1"/>
          <p:nvPr/>
        </p:nvSpPr>
        <p:spPr>
          <a:xfrm>
            <a:off x="315245" y="829330"/>
            <a:ext cx="8142955" cy="523220"/>
          </a:xfrm>
          <a:prstGeom prst="rect">
            <a:avLst/>
          </a:prstGeom>
          <a:noFill/>
        </p:spPr>
        <p:txBody>
          <a:bodyPr wrap="square" rtlCol="0">
            <a:spAutoFit/>
          </a:bodyPr>
          <a:lstStyle/>
          <a:p>
            <a:r>
              <a:rPr lang="en-US" sz="1400" b="1" i="1" dirty="0" smtClean="0"/>
              <a:t>[If recruiting] </a:t>
            </a:r>
            <a:r>
              <a:rPr lang="en-US" sz="1400" b="1" dirty="0" smtClean="0"/>
              <a:t>Compared to before the COVID-19 pandemic, how challenging has it been to recruit the position(s) below? (Percentages indicating “extremely” or “very” challenging.)</a:t>
            </a:r>
            <a:endParaRPr lang="en-US" sz="1400" b="1" dirty="0"/>
          </a:p>
        </p:txBody>
      </p:sp>
      <p:sp>
        <p:nvSpPr>
          <p:cNvPr id="24" name="TextBox 23"/>
          <p:cNvSpPr txBox="1"/>
          <p:nvPr/>
        </p:nvSpPr>
        <p:spPr>
          <a:xfrm>
            <a:off x="6248400" y="2190750"/>
            <a:ext cx="2656555" cy="738664"/>
          </a:xfrm>
          <a:prstGeom prst="rect">
            <a:avLst/>
          </a:prstGeom>
          <a:noFill/>
          <a:ln>
            <a:noFill/>
          </a:ln>
        </p:spPr>
        <p:txBody>
          <a:bodyPr wrap="square" rtlCol="0">
            <a:spAutoFit/>
          </a:bodyPr>
          <a:lstStyle/>
          <a:p>
            <a:r>
              <a:rPr lang="en-US" sz="1400" i="1" dirty="0" smtClean="0"/>
              <a:t>Dentists are facing major challenges in recruiting dental team members.</a:t>
            </a:r>
            <a:endParaRPr lang="en-US" i="1" dirty="0"/>
          </a:p>
        </p:txBody>
      </p:sp>
      <p:graphicFrame>
        <p:nvGraphicFramePr>
          <p:cNvPr id="8" name="Chart 7"/>
          <p:cNvGraphicFramePr>
            <a:graphicFrameLocks/>
          </p:cNvGraphicFramePr>
          <p:nvPr>
            <p:extLst/>
          </p:nvPr>
        </p:nvGraphicFramePr>
        <p:xfrm>
          <a:off x="533400" y="1586158"/>
          <a:ext cx="51054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346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Shortages Limiting Patient Volume</a:t>
            </a:r>
            <a:endParaRPr lang="en-US" dirty="0"/>
          </a:p>
        </p:txBody>
      </p:sp>
      <p:pic>
        <p:nvPicPr>
          <p:cNvPr id="4" name="Content Placeholder 3"/>
          <p:cNvPicPr>
            <a:picLocks noGrp="1" noChangeAspect="1"/>
          </p:cNvPicPr>
          <p:nvPr>
            <p:ph sz="half" idx="1"/>
          </p:nvPr>
        </p:nvPicPr>
        <p:blipFill>
          <a:blip r:embed="rId3"/>
          <a:stretch>
            <a:fillRect/>
          </a:stretch>
        </p:blipFill>
        <p:spPr>
          <a:xfrm>
            <a:off x="331130" y="846564"/>
            <a:ext cx="7429500" cy="231938"/>
          </a:xfrm>
          <a:prstGeom prst="rect">
            <a:avLst/>
          </a:prstGeom>
        </p:spPr>
      </p:pic>
      <p:pic>
        <p:nvPicPr>
          <p:cNvPr id="5" name="Picture 4"/>
          <p:cNvPicPr>
            <a:picLocks noChangeAspect="1"/>
          </p:cNvPicPr>
          <p:nvPr/>
        </p:nvPicPr>
        <p:blipFill>
          <a:blip r:embed="rId4"/>
          <a:stretch>
            <a:fillRect/>
          </a:stretch>
        </p:blipFill>
        <p:spPr>
          <a:xfrm>
            <a:off x="331130" y="1239266"/>
            <a:ext cx="7812359" cy="2273868"/>
          </a:xfrm>
          <a:prstGeom prst="rect">
            <a:avLst/>
          </a:prstGeom>
        </p:spPr>
      </p:pic>
      <p:sp>
        <p:nvSpPr>
          <p:cNvPr id="6" name="TextBox 5"/>
          <p:cNvSpPr txBox="1"/>
          <p:nvPr/>
        </p:nvSpPr>
        <p:spPr>
          <a:xfrm>
            <a:off x="331130" y="3804990"/>
            <a:ext cx="8355670" cy="523220"/>
          </a:xfrm>
          <a:prstGeom prst="rect">
            <a:avLst/>
          </a:prstGeom>
          <a:noFill/>
          <a:ln>
            <a:noFill/>
          </a:ln>
        </p:spPr>
        <p:txBody>
          <a:bodyPr wrap="square" rtlCol="0">
            <a:spAutoFit/>
          </a:bodyPr>
          <a:lstStyle/>
          <a:p>
            <a:r>
              <a:rPr lang="en-US" sz="1400" i="1" dirty="0" smtClean="0">
                <a:solidFill>
                  <a:schemeClr val="tx1">
                    <a:lumMod val="75000"/>
                    <a:lumOff val="25000"/>
                  </a:schemeClr>
                </a:solidFill>
              </a:rPr>
              <a:t>Staffing shortages are the most common limiting factor for practices that want to see more patients, followed by safety protocols and low patient demand.  </a:t>
            </a:r>
          </a:p>
        </p:txBody>
      </p:sp>
    </p:spTree>
    <p:extLst>
      <p:ext uri="{BB962C8B-B14F-4D97-AF65-F5344CB8AC3E}">
        <p14:creationId xmlns:p14="http://schemas.microsoft.com/office/powerpoint/2010/main" val="551887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A 2014 PowerPoint template-green">
  <a:themeElements>
    <a:clrScheme name="HPI_Color_Set 1">
      <a:dk1>
        <a:srgbClr val="000000"/>
      </a:dk1>
      <a:lt1>
        <a:srgbClr val="FFFFFF"/>
      </a:lt1>
      <a:dk2>
        <a:srgbClr val="5F5F5F"/>
      </a:dk2>
      <a:lt2>
        <a:srgbClr val="E6E6E6"/>
      </a:lt2>
      <a:accent1>
        <a:srgbClr val="993366"/>
      </a:accent1>
      <a:accent2>
        <a:srgbClr val="007681"/>
      </a:accent2>
      <a:accent3>
        <a:srgbClr val="F26522"/>
      </a:accent3>
      <a:accent4>
        <a:srgbClr val="F0B323"/>
      </a:accent4>
      <a:accent5>
        <a:srgbClr val="339933"/>
      </a:accent5>
      <a:accent6>
        <a:srgbClr val="0076BE"/>
      </a:accent6>
      <a:hlink>
        <a:srgbClr val="3366CC"/>
      </a:hlink>
      <a:folHlink>
        <a:srgbClr val="99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PI_16-9_Template_2021" id="{B41C06EA-D9B8-744C-AB25-75EA7D683D5C}" vid="{831E1020-128B-7844-8C78-F2250462CE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HPI_16-9_Template_2021</Template>
  <TotalTime>4177</TotalTime>
  <Words>741</Words>
  <Application>Microsoft Office PowerPoint</Application>
  <PresentationFormat>On-screen Show (16:9)</PresentationFormat>
  <Paragraphs>94</Paragraphs>
  <Slides>19</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ＭＳ Ｐゴシック</vt:lpstr>
      <vt:lpstr>Arial</vt:lpstr>
      <vt:lpstr>Calibri</vt:lpstr>
      <vt:lpstr>ADA 2014 PowerPoint template-green</vt:lpstr>
      <vt:lpstr>Worksheet</vt:lpstr>
      <vt:lpstr>How Did the COVID-19 Pandemic Affect Dentist Earnings?  September 2, 2021</vt:lpstr>
      <vt:lpstr>PowerPoint Presentation</vt:lpstr>
      <vt:lpstr>HPI – Evidence for Policy Making </vt:lpstr>
      <vt:lpstr>HPI – Insights for your Business </vt:lpstr>
      <vt:lpstr>Today</vt:lpstr>
      <vt:lpstr>Patient Volume</vt:lpstr>
      <vt:lpstr>Recruitment and Hiring</vt:lpstr>
      <vt:lpstr>Major Challenges Filling Positions</vt:lpstr>
      <vt:lpstr>Shortages Limiting Patient Volume</vt:lpstr>
      <vt:lpstr>New Report Launched Today</vt:lpstr>
      <vt:lpstr>Key Findings</vt:lpstr>
      <vt:lpstr>Data and Methods</vt:lpstr>
      <vt:lpstr>Average Net Income (Inflation-Adjusted)</vt:lpstr>
      <vt:lpstr>Change in GP Average Net Income, 2019-2020</vt:lpstr>
      <vt:lpstr>Average Hours Worked </vt:lpstr>
      <vt:lpstr>Change in GP Average Hours Worked, 2019-2020</vt:lpstr>
      <vt:lpstr>Dentists’ Hours and Weeks Worked, 2020</vt:lpstr>
      <vt:lpstr>COVID-19 Related Relief Funds, 2020</vt:lpstr>
      <vt:lpstr>Thank you!</vt:lpstr>
    </vt:vector>
  </TitlesOfParts>
  <Company>American Dental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Fosse, Chelsea</dc:creator>
  <cp:lastModifiedBy>Harrison, Brittany</cp:lastModifiedBy>
  <cp:revision>196</cp:revision>
  <cp:lastPrinted>2021-07-20T12:54:06Z</cp:lastPrinted>
  <dcterms:created xsi:type="dcterms:W3CDTF">2021-03-23T09:27:21Z</dcterms:created>
  <dcterms:modified xsi:type="dcterms:W3CDTF">2021-09-02T18:45:25Z</dcterms:modified>
</cp:coreProperties>
</file>