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914" r:id="rId2"/>
    <p:sldId id="863" r:id="rId3"/>
    <p:sldId id="864" r:id="rId4"/>
    <p:sldId id="915" r:id="rId5"/>
    <p:sldId id="900" r:id="rId6"/>
    <p:sldId id="901" r:id="rId7"/>
    <p:sldId id="902" r:id="rId8"/>
    <p:sldId id="903" r:id="rId9"/>
    <p:sldId id="888" r:id="rId10"/>
    <p:sldId id="904" r:id="rId11"/>
    <p:sldId id="905" r:id="rId12"/>
    <p:sldId id="906" r:id="rId13"/>
    <p:sldId id="908" r:id="rId14"/>
    <p:sldId id="909" r:id="rId15"/>
    <p:sldId id="910" r:id="rId16"/>
    <p:sldId id="911" r:id="rId17"/>
    <p:sldId id="912" r:id="rId18"/>
    <p:sldId id="913" r:id="rId19"/>
    <p:sldId id="916" r:id="rId20"/>
    <p:sldId id="917" r:id="rId21"/>
    <p:sldId id="919" r:id="rId22"/>
    <p:sldId id="907" r:id="rId23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FFFADC"/>
    <a:srgbClr val="4AA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0" autoAdjust="0"/>
    <p:restoredTop sz="94687" autoAdjust="0"/>
  </p:normalViewPr>
  <p:slideViewPr>
    <p:cSldViewPr>
      <p:cViewPr varScale="1">
        <p:scale>
          <a:sx n="61" d="100"/>
          <a:sy n="61" d="100"/>
        </p:scale>
        <p:origin x="43" y="5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184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9921824"/>
        <c:axId val="119922216"/>
        <c:axId val="100242448"/>
      </c:bar3DChart>
      <c:catAx>
        <c:axId val="119921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9922216"/>
        <c:crosses val="autoZero"/>
        <c:auto val="1"/>
        <c:lblAlgn val="ctr"/>
        <c:lblOffset val="100"/>
        <c:noMultiLvlLbl val="0"/>
      </c:catAx>
      <c:valAx>
        <c:axId val="119922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921824"/>
        <c:crosses val="autoZero"/>
        <c:crossBetween val="between"/>
      </c:valAx>
      <c:serAx>
        <c:axId val="100242448"/>
        <c:scaling>
          <c:orientation val="minMax"/>
        </c:scaling>
        <c:delete val="0"/>
        <c:axPos val="b"/>
        <c:majorTickMark val="out"/>
        <c:minorTickMark val="none"/>
        <c:tickLblPos val="nextTo"/>
        <c:crossAx val="11992221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E5128-E94F-4104-AD89-B5AF29C72E2D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EB848-FFF3-4C89-A3DD-08361EC3D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11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56C26-7B38-4683-A8E5-5C5D3C1AD4F7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58DAC-54F2-4B1B-A729-AB942FF5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54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E2BB1-0F56-42D1-B75B-F52A92BF5A5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84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0" y="5791200"/>
            <a:ext cx="88392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09600" y="1524000"/>
            <a:ext cx="7848600" cy="15462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7848600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" name="Picture 2" descr="HPI_horiz_rev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14" y="6019800"/>
            <a:ext cx="2590800" cy="545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700" y="236900"/>
            <a:ext cx="8850313" cy="6866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TextBox 22"/>
          <p:cNvSpPr txBox="1"/>
          <p:nvPr userDrawn="1"/>
        </p:nvSpPr>
        <p:spPr>
          <a:xfrm>
            <a:off x="5486400" y="6324600"/>
            <a:ext cx="29718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/>
              <a:t>© </a:t>
            </a:r>
            <a:r>
              <a:rPr lang="en-US" sz="800" dirty="0" smtClean="0"/>
              <a:t>2017 </a:t>
            </a:r>
            <a:r>
              <a:rPr lang="en-US" sz="800" dirty="0"/>
              <a:t>American Dental </a:t>
            </a:r>
            <a:r>
              <a:rPr lang="en-US" sz="800" dirty="0" smtClean="0"/>
              <a:t>Association. </a:t>
            </a:r>
            <a:r>
              <a:rPr lang="en-US" sz="800" dirty="0"/>
              <a:t>All Rights </a:t>
            </a:r>
            <a:r>
              <a:rPr lang="en-US" sz="800" dirty="0" smtClean="0"/>
              <a:t>Reserved.</a:t>
            </a:r>
            <a:endParaRPr lang="en-US" sz="800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8305800" y="6307138"/>
            <a:ext cx="4572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E205C02-671A-C542-9E80-40415DD91CE8}" type="slidenum">
              <a:rPr lang="en-US" sz="10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en-US" sz="1000">
              <a:solidFill>
                <a:srgbClr val="A6A6A6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6179757"/>
            <a:ext cx="8839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PI_horiz_thre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6291072"/>
            <a:ext cx="2133600" cy="4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9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700" y="236900"/>
            <a:ext cx="8850313" cy="6866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TextBox 22"/>
          <p:cNvSpPr txBox="1"/>
          <p:nvPr userDrawn="1"/>
        </p:nvSpPr>
        <p:spPr>
          <a:xfrm>
            <a:off x="5486400" y="6324600"/>
            <a:ext cx="29718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/>
              <a:t>© </a:t>
            </a:r>
            <a:r>
              <a:rPr lang="en-US" sz="800" dirty="0" smtClean="0"/>
              <a:t>2017 </a:t>
            </a:r>
            <a:r>
              <a:rPr lang="en-US" sz="800" dirty="0"/>
              <a:t>American Dental </a:t>
            </a:r>
            <a:r>
              <a:rPr lang="en-US" sz="800" dirty="0" smtClean="0"/>
              <a:t>Association. </a:t>
            </a:r>
            <a:r>
              <a:rPr lang="en-US" sz="800" dirty="0"/>
              <a:t>All Rights </a:t>
            </a:r>
            <a:r>
              <a:rPr lang="en-US" sz="800" dirty="0" smtClean="0"/>
              <a:t>Reserved.</a:t>
            </a:r>
            <a:endParaRPr lang="en-US" sz="800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8305800" y="6307138"/>
            <a:ext cx="4572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E205C02-671A-C542-9E80-40415DD91CE8}" type="slidenum">
              <a:rPr lang="en-US" sz="10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en-US" sz="1000">
              <a:solidFill>
                <a:srgbClr val="A6A6A6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6179757"/>
            <a:ext cx="8839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PI_horiz_thre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6291072"/>
            <a:ext cx="2133600" cy="44964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867400" y="647700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700" y="236900"/>
            <a:ext cx="8850313" cy="6866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TextBox 22"/>
          <p:cNvSpPr txBox="1"/>
          <p:nvPr userDrawn="1"/>
        </p:nvSpPr>
        <p:spPr>
          <a:xfrm>
            <a:off x="5486400" y="6324600"/>
            <a:ext cx="29718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/>
              <a:t>© </a:t>
            </a:r>
            <a:r>
              <a:rPr lang="en-US" sz="800" dirty="0" smtClean="0"/>
              <a:t>2016 </a:t>
            </a:r>
            <a:r>
              <a:rPr lang="en-US" sz="800" dirty="0"/>
              <a:t>American Dental </a:t>
            </a:r>
            <a:r>
              <a:rPr lang="en-US" sz="800" dirty="0" smtClean="0"/>
              <a:t>Association. </a:t>
            </a:r>
            <a:r>
              <a:rPr lang="en-US" sz="800" dirty="0"/>
              <a:t>All Rights </a:t>
            </a:r>
            <a:r>
              <a:rPr lang="en-US" sz="800" dirty="0" smtClean="0"/>
              <a:t>Reserved.</a:t>
            </a:r>
            <a:endParaRPr lang="en-US" sz="800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8305800" y="6307138"/>
            <a:ext cx="4572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E205C02-671A-C542-9E80-40415DD91CE8}" type="slidenum">
              <a:rPr lang="en-US" sz="10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en-US" sz="1000">
              <a:solidFill>
                <a:srgbClr val="A6A6A6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Line 10"/>
          <p:cNvSpPr>
            <a:spLocks noChangeShapeType="1"/>
          </p:cNvSpPr>
          <p:nvPr userDrawn="1"/>
        </p:nvSpPr>
        <p:spPr bwMode="auto">
          <a:xfrm>
            <a:off x="0" y="6179757"/>
            <a:ext cx="8839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pic>
        <p:nvPicPr>
          <p:cNvPr id="28" name="Picture 27" descr="HPI_horiz_thre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6291072"/>
            <a:ext cx="2133600" cy="4496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aphicFrame>
        <p:nvGraphicFramePr>
          <p:cNvPr id="3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395418814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610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7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700" y="236900"/>
            <a:ext cx="8850313" cy="6866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TextBox 22"/>
          <p:cNvSpPr txBox="1"/>
          <p:nvPr userDrawn="1"/>
        </p:nvSpPr>
        <p:spPr>
          <a:xfrm>
            <a:off x="5486400" y="6324600"/>
            <a:ext cx="29718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/>
              <a:t>© </a:t>
            </a:r>
            <a:r>
              <a:rPr lang="en-US" sz="800" dirty="0" smtClean="0"/>
              <a:t>2017 </a:t>
            </a:r>
            <a:r>
              <a:rPr lang="en-US" sz="800" dirty="0"/>
              <a:t>American Dental </a:t>
            </a:r>
            <a:r>
              <a:rPr lang="en-US" sz="800" dirty="0" smtClean="0"/>
              <a:t>Association. </a:t>
            </a:r>
            <a:r>
              <a:rPr lang="en-US" sz="800" dirty="0"/>
              <a:t>All Rights </a:t>
            </a:r>
            <a:r>
              <a:rPr lang="en-US" sz="800" dirty="0" smtClean="0"/>
              <a:t>Reserved.</a:t>
            </a:r>
            <a:endParaRPr lang="en-US" sz="800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8305800" y="6307138"/>
            <a:ext cx="4572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E205C02-671A-C542-9E80-40415DD91CE8}" type="slidenum">
              <a:rPr lang="en-US" sz="10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6179757"/>
            <a:ext cx="8839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PI_horiz_thre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6291072"/>
            <a:ext cx="2133600" cy="4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9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700" y="236900"/>
            <a:ext cx="8850313" cy="6866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TextBox 22"/>
          <p:cNvSpPr txBox="1"/>
          <p:nvPr userDrawn="1"/>
        </p:nvSpPr>
        <p:spPr>
          <a:xfrm>
            <a:off x="5486400" y="6324600"/>
            <a:ext cx="29718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/>
              <a:t>© </a:t>
            </a:r>
            <a:r>
              <a:rPr lang="en-US" sz="800" dirty="0" smtClean="0"/>
              <a:t>2017 </a:t>
            </a:r>
            <a:r>
              <a:rPr lang="en-US" sz="800" dirty="0"/>
              <a:t>American Dental </a:t>
            </a:r>
            <a:r>
              <a:rPr lang="en-US" sz="800" dirty="0" smtClean="0"/>
              <a:t>Association. </a:t>
            </a:r>
            <a:r>
              <a:rPr lang="en-US" sz="800" dirty="0"/>
              <a:t>All Rights </a:t>
            </a:r>
            <a:r>
              <a:rPr lang="en-US" sz="800" dirty="0" smtClean="0"/>
              <a:t>Reserved.</a:t>
            </a:r>
            <a:endParaRPr lang="en-US" sz="800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8305800" y="6307138"/>
            <a:ext cx="4572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E205C02-671A-C542-9E80-40415DD91CE8}" type="slidenum">
              <a:rPr lang="en-US" sz="10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6179757"/>
            <a:ext cx="8839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PI_horiz_thre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6291072"/>
            <a:ext cx="2133600" cy="4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7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700" y="236900"/>
            <a:ext cx="8850313" cy="6866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TextBox 22"/>
          <p:cNvSpPr txBox="1"/>
          <p:nvPr userDrawn="1"/>
        </p:nvSpPr>
        <p:spPr>
          <a:xfrm>
            <a:off x="5486400" y="6324600"/>
            <a:ext cx="29718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/>
              <a:t>© </a:t>
            </a:r>
            <a:r>
              <a:rPr lang="en-US" sz="800" dirty="0" smtClean="0"/>
              <a:t>2017 </a:t>
            </a:r>
            <a:r>
              <a:rPr lang="en-US" sz="800" dirty="0"/>
              <a:t>American Dental </a:t>
            </a:r>
            <a:r>
              <a:rPr lang="en-US" sz="800" dirty="0" smtClean="0"/>
              <a:t>Association. </a:t>
            </a:r>
            <a:r>
              <a:rPr lang="en-US" sz="800" dirty="0"/>
              <a:t>All Rights </a:t>
            </a:r>
            <a:r>
              <a:rPr lang="en-US" sz="800" dirty="0" smtClean="0"/>
              <a:t>Reserved.</a:t>
            </a:r>
            <a:endParaRPr lang="en-US" sz="800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8305800" y="6307138"/>
            <a:ext cx="4572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E205C02-671A-C542-9E80-40415DD91CE8}" type="slidenum">
              <a:rPr lang="en-US" sz="10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en-US" sz="1000">
              <a:solidFill>
                <a:srgbClr val="A6A6A6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6179757"/>
            <a:ext cx="8839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PI_horiz_thre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6291072"/>
            <a:ext cx="2133600" cy="4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700" y="236900"/>
            <a:ext cx="8850313" cy="6866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TextBox 22"/>
          <p:cNvSpPr txBox="1"/>
          <p:nvPr userDrawn="1"/>
        </p:nvSpPr>
        <p:spPr>
          <a:xfrm>
            <a:off x="5486400" y="6324600"/>
            <a:ext cx="29718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/>
              <a:t>© </a:t>
            </a:r>
            <a:r>
              <a:rPr lang="en-US" sz="800" dirty="0" smtClean="0"/>
              <a:t>2017 </a:t>
            </a:r>
            <a:r>
              <a:rPr lang="en-US" sz="800" dirty="0"/>
              <a:t>American Dental </a:t>
            </a:r>
            <a:r>
              <a:rPr lang="en-US" sz="800" dirty="0" smtClean="0"/>
              <a:t>Association. </a:t>
            </a:r>
            <a:r>
              <a:rPr lang="en-US" sz="800" dirty="0"/>
              <a:t>All Rights </a:t>
            </a:r>
            <a:r>
              <a:rPr lang="en-US" sz="800" dirty="0" smtClean="0"/>
              <a:t>Reserved.</a:t>
            </a:r>
            <a:endParaRPr lang="en-US" sz="800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8305800" y="6307138"/>
            <a:ext cx="4572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E205C02-671A-C542-9E80-40415DD91CE8}" type="slidenum">
              <a:rPr lang="en-US" sz="10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en-US" sz="1000">
              <a:solidFill>
                <a:srgbClr val="A6A6A6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6179757"/>
            <a:ext cx="8839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PI_horiz_thre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6291072"/>
            <a:ext cx="2133600" cy="4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0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711" r:id="rId6"/>
    <p:sldLayoutId id="2147483712" r:id="rId7"/>
    <p:sldLayoutId id="2147483722" r:id="rId8"/>
    <p:sldLayoutId id="2147483725" r:id="rId9"/>
    <p:sldLayoutId id="2147483726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Big are Dental Service Organizations?</a:t>
            </a:r>
            <a:endParaRPr lang="en-US" dirty="0"/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>
          <a:xfrm>
            <a:off x="609600" y="3810000"/>
            <a:ext cx="7848600" cy="182880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Thank you for joining!  You will be on hold until the call begins at 11:30 a.m. Central time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4"/>
                </a:solidFill>
              </a:rPr>
              <a:t>Please remember to mute your phone unless you are speaking.</a:t>
            </a:r>
          </a:p>
          <a:p>
            <a:endParaRPr lang="en-US" b="1" dirty="0" smtClean="0">
              <a:solidFill>
                <a:schemeClr val="accent4"/>
              </a:solidFill>
            </a:endParaRPr>
          </a:p>
          <a:p>
            <a:r>
              <a:rPr lang="en-US" b="1" dirty="0" smtClean="0">
                <a:solidFill>
                  <a:schemeClr val="accent4"/>
                </a:solidFill>
              </a:rPr>
              <a:t>This webinar will be recorded.</a:t>
            </a:r>
          </a:p>
          <a:p>
            <a:endParaRPr lang="en-US" b="1" dirty="0" smtClean="0">
              <a:solidFill>
                <a:schemeClr val="accent4"/>
              </a:solidFill>
            </a:endParaRPr>
          </a:p>
          <a:p>
            <a:r>
              <a:rPr lang="en-US" dirty="0" smtClean="0"/>
              <a:t>Streaming audio is available through your computer</a:t>
            </a:r>
          </a:p>
          <a:p>
            <a:r>
              <a:rPr lang="en-US" dirty="0" smtClean="0"/>
              <a:t>If you’d like to call in to listen to the audio via phone, dial (888) 299-7210 and enter conference ID: 814413</a:t>
            </a:r>
            <a:r>
              <a:rPr lang="en-US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/>
          </a:p>
          <a:p>
            <a:pPr lvl="0" algn="r"/>
            <a:endParaRPr lang="en-US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49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HPI Report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5600" y="39624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38800" y="3277796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93366"/>
                </a:solidFill>
              </a:rPr>
              <a:t>ADA.org/HPI</a:t>
            </a:r>
            <a:endParaRPr lang="en-US" sz="2800" dirty="0">
              <a:solidFill>
                <a:srgbClr val="99336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0"/>
            <a:ext cx="3733800" cy="479281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017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HPI Report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5600" y="39624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76400"/>
            <a:ext cx="709970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HPI Report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5600" y="39624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371600"/>
            <a:ext cx="5648325" cy="438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8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HPI Report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5600" y="39624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156800" y="-642199"/>
            <a:ext cx="2781300" cy="86376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2514600"/>
            <a:ext cx="6858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33878"/>
            <a:ext cx="3276600" cy="73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HPI Report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5600" y="39624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3689914" cy="481409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638800" y="3277796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93366"/>
                </a:solidFill>
              </a:rPr>
              <a:t>ADA.org/HPI</a:t>
            </a:r>
            <a:endParaRPr lang="en-US" sz="2800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0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HPI Report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5600" y="39624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2514600"/>
            <a:ext cx="6858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348078"/>
            <a:ext cx="3276600" cy="732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863555" y="-310855"/>
            <a:ext cx="3429001" cy="885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Coming Soon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5600" y="39624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752600"/>
            <a:ext cx="890543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Coming Soon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5600" y="39624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3886200" cy="51354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0555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Coming Soon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5600" y="39624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367" y="1192887"/>
            <a:ext cx="4078577" cy="47309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90600"/>
            <a:ext cx="3886200" cy="51354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9698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772400" cy="1371600"/>
          </a:xfrm>
        </p:spPr>
        <p:txBody>
          <a:bodyPr/>
          <a:lstStyle/>
          <a:p>
            <a:r>
              <a:rPr lang="en-US" dirty="0" smtClean="0"/>
              <a:t>Dave Preble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4419600" cy="1828800"/>
          </a:xfrm>
        </p:spPr>
        <p:txBody>
          <a:bodyPr/>
          <a:lstStyle/>
          <a:p>
            <a:r>
              <a:rPr lang="en-US" dirty="0" smtClean="0"/>
              <a:t>Vice President, Practice Institute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8288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1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ADA Health Policy </a:t>
            </a:r>
            <a:r>
              <a:rPr lang="en-US" dirty="0" smtClean="0"/>
              <a:t>Institute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522" r="2447" b="2233"/>
          <a:stretch/>
        </p:blipFill>
        <p:spPr>
          <a:xfrm>
            <a:off x="131788" y="1143001"/>
            <a:ext cx="2165350" cy="3352800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923" y="1177900"/>
            <a:ext cx="2461509" cy="3387655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770" y="1412467"/>
            <a:ext cx="2333662" cy="3007134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7517" y="1447802"/>
            <a:ext cx="2277595" cy="3276600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438400"/>
            <a:ext cx="2203721" cy="3104798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3923" y="2456110"/>
            <a:ext cx="2534266" cy="3535106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8296" y="2911536"/>
            <a:ext cx="2334122" cy="3187102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8045" y="2799008"/>
            <a:ext cx="2385543" cy="329963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52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8448"/>
            <a:ext cx="7772400" cy="1371600"/>
          </a:xfrm>
        </p:spPr>
        <p:txBody>
          <a:bodyPr/>
          <a:lstStyle/>
          <a:p>
            <a:r>
              <a:rPr lang="en-US" dirty="0" smtClean="0"/>
              <a:t>Stephen Thorne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4191000" cy="1828800"/>
          </a:xfrm>
        </p:spPr>
        <p:txBody>
          <a:bodyPr/>
          <a:lstStyle/>
          <a:p>
            <a:r>
              <a:rPr lang="en-US" dirty="0" smtClean="0"/>
              <a:t>Founder, President &amp; CEO, Pacific Dental Services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828800"/>
            <a:ext cx="2440163" cy="244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5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8448"/>
            <a:ext cx="7772400" cy="1371600"/>
          </a:xfrm>
        </p:spPr>
        <p:txBody>
          <a:bodyPr/>
          <a:lstStyle/>
          <a:p>
            <a:r>
              <a:rPr lang="en-US" dirty="0" smtClean="0"/>
              <a:t>Dmitry Edelchik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4191000" cy="1828800"/>
          </a:xfrm>
        </p:spPr>
        <p:txBody>
          <a:bodyPr/>
          <a:lstStyle/>
          <a:p>
            <a:r>
              <a:rPr lang="en-US" dirty="0" smtClean="0"/>
              <a:t>Director of Marketing, </a:t>
            </a:r>
            <a:r>
              <a:rPr lang="en-US" dirty="0" err="1" smtClean="0"/>
              <a:t>Planmeca</a:t>
            </a:r>
            <a:r>
              <a:rPr lang="en-US" dirty="0" smtClean="0"/>
              <a:t> USA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828800"/>
            <a:ext cx="2441448" cy="244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2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Thank You!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83676"/>
            <a:ext cx="3831981" cy="207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981200"/>
            <a:ext cx="381000" cy="3810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0" y="1600199"/>
            <a:ext cx="42672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   @ADAHPI</a:t>
            </a:r>
          </a:p>
          <a:p>
            <a:pPr marL="0" indent="0" algn="ctr">
              <a:buNone/>
            </a:pPr>
            <a:endParaRPr lang="en-US" sz="2400" b="1" i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2400" b="1" i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ADA.org/HPI</a:t>
            </a:r>
            <a:endParaRPr lang="en-US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hpi@ada.org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0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t="49242" b="-49242"/>
          <a:stretch/>
        </p:blipFill>
        <p:spPr>
          <a:xfrm>
            <a:off x="608741" y="4961680"/>
            <a:ext cx="3555996" cy="928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ADA Health Policy </a:t>
            </a:r>
            <a:r>
              <a:rPr lang="en-US" dirty="0" smtClean="0"/>
              <a:t>Institute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128" y="1031824"/>
            <a:ext cx="2692967" cy="513073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029200" y="5047237"/>
            <a:ext cx="1118212" cy="109213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09600" y="1039707"/>
            <a:ext cx="3576028" cy="2453284"/>
            <a:chOff x="29980" y="1562100"/>
            <a:chExt cx="4645358" cy="31868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80" y="2171859"/>
              <a:ext cx="4598858" cy="59510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0" y="1562100"/>
              <a:ext cx="4572000" cy="55716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708" y="2981036"/>
              <a:ext cx="4611630" cy="176794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200" y="2854848"/>
              <a:ext cx="1439056" cy="184145"/>
            </a:xfrm>
            <a:prstGeom prst="rect">
              <a:avLst/>
            </a:prstGeom>
          </p:spPr>
        </p:pic>
      </p:grpSp>
      <p:sp>
        <p:nvSpPr>
          <p:cNvPr id="14" name="Isosceles Triangle 13"/>
          <p:cNvSpPr/>
          <p:nvPr/>
        </p:nvSpPr>
        <p:spPr>
          <a:xfrm rot="13048470">
            <a:off x="6147787" y="3973239"/>
            <a:ext cx="414246" cy="132575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4611" y="1099164"/>
            <a:ext cx="1790382" cy="3197111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2032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4016554"/>
            <a:ext cx="3546573" cy="4303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599" y="4448148"/>
            <a:ext cx="3555138" cy="6397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42" y="5114606"/>
            <a:ext cx="3555995" cy="9284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993" y="3551110"/>
            <a:ext cx="3528180" cy="41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8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accent1"/>
                </a:solidFill>
              </a:rPr>
              <a:t>	CHAIR</a:t>
            </a: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b="1" dirty="0" smtClean="0"/>
              <a:t>	Marko </a:t>
            </a:r>
            <a:r>
              <a:rPr lang="en-US" sz="1800" b="1" dirty="0"/>
              <a:t>Vujicic, </a:t>
            </a:r>
            <a:r>
              <a:rPr lang="en-US" sz="1800" dirty="0"/>
              <a:t>Chief Economist &amp; Vice President, ADA Health Policy </a:t>
            </a:r>
            <a:r>
              <a:rPr lang="en-US" sz="1800" dirty="0" smtClean="0"/>
              <a:t>	Institute</a:t>
            </a:r>
            <a:endParaRPr lang="en-US" sz="1800" dirty="0"/>
          </a:p>
          <a:p>
            <a:pPr marL="0" lvl="0" indent="0">
              <a:buNone/>
            </a:pPr>
            <a:endParaRPr lang="en-US" sz="1800" b="1" dirty="0">
              <a:solidFill>
                <a:schemeClr val="accent1"/>
              </a:solidFill>
              <a:sym typeface="Arial"/>
            </a:endParaRPr>
          </a:p>
          <a:p>
            <a:pPr marL="0" lvl="0" indent="0">
              <a:buNone/>
            </a:pPr>
            <a:r>
              <a:rPr lang="en-US" sz="1800" b="1" dirty="0" smtClean="0">
                <a:solidFill>
                  <a:schemeClr val="accent1"/>
                </a:solidFill>
              </a:rPr>
              <a:t>	PANELISTS</a:t>
            </a:r>
          </a:p>
          <a:p>
            <a:pPr marL="0" lvl="0" indent="0">
              <a:buNone/>
            </a:pPr>
            <a:r>
              <a:rPr lang="en-US" sz="1800" b="1" dirty="0" smtClean="0"/>
              <a:t>	Dave Preble, DDS, JD, </a:t>
            </a:r>
            <a:r>
              <a:rPr lang="en-US" sz="1800" dirty="0" smtClean="0"/>
              <a:t>Vice President, Practice Institute</a:t>
            </a:r>
            <a:endParaRPr lang="en-US" sz="1800" dirty="0">
              <a:solidFill>
                <a:schemeClr val="accent1"/>
              </a:solidFill>
              <a:sym typeface="Arial"/>
            </a:endParaRPr>
          </a:p>
          <a:p>
            <a:pPr marL="0" lvl="0" indent="0">
              <a:buNone/>
            </a:pPr>
            <a:endParaRPr lang="en-US" sz="1800" b="1" dirty="0" smtClean="0">
              <a:solidFill>
                <a:schemeClr val="accent1"/>
              </a:solidFill>
              <a:sym typeface="Arial"/>
            </a:endParaRPr>
          </a:p>
          <a:p>
            <a:pPr marL="0" lvl="0" indent="0">
              <a:buNone/>
            </a:pPr>
            <a:endParaRPr lang="en-US" sz="1800" b="1" dirty="0" smtClean="0">
              <a:solidFill>
                <a:schemeClr val="accent1"/>
              </a:solidFill>
              <a:sym typeface="Arial"/>
            </a:endParaRPr>
          </a:p>
          <a:p>
            <a:pPr marL="0" indent="0">
              <a:buNone/>
            </a:pPr>
            <a:r>
              <a:rPr lang="en-US" sz="1800" b="1" dirty="0" smtClean="0"/>
              <a:t>	Stephen E. Thorne IV, MHA, </a:t>
            </a:r>
            <a:r>
              <a:rPr lang="en-US" sz="1800" dirty="0" smtClean="0">
                <a:ea typeface="Calibri" panose="020F0502020204030204" pitchFamily="34" charset="0"/>
              </a:rPr>
              <a:t>Founder, President &amp; CEO, Pacific</a:t>
            </a:r>
          </a:p>
          <a:p>
            <a:pPr marL="0" indent="0">
              <a:buNone/>
            </a:pPr>
            <a:r>
              <a:rPr lang="en-US" sz="1800" dirty="0">
                <a:ea typeface="Calibri" panose="020F0502020204030204" pitchFamily="34" charset="0"/>
              </a:rPr>
              <a:t>	</a:t>
            </a:r>
            <a:r>
              <a:rPr lang="en-US" sz="1800" dirty="0" smtClean="0">
                <a:ea typeface="Calibri" panose="020F0502020204030204" pitchFamily="34" charset="0"/>
              </a:rPr>
              <a:t>Dental Services</a:t>
            </a:r>
            <a:endParaRPr lang="en-US" sz="1800" b="1" dirty="0">
              <a:solidFill>
                <a:schemeClr val="accent1"/>
              </a:solidFill>
              <a:sym typeface="Arial"/>
            </a:endParaRPr>
          </a:p>
          <a:p>
            <a:pPr marL="0" indent="0">
              <a:buNone/>
            </a:pPr>
            <a:r>
              <a:rPr lang="en-US" sz="1800" b="1" dirty="0" smtClean="0"/>
              <a:t>	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/>
              <a:t>	</a:t>
            </a:r>
            <a:r>
              <a:rPr lang="en-US" sz="1800" b="1" dirty="0" smtClean="0"/>
              <a:t>Dmitry </a:t>
            </a:r>
            <a:r>
              <a:rPr lang="en-US" sz="1800" b="1" dirty="0" err="1" smtClean="0"/>
              <a:t>Edelchik</a:t>
            </a:r>
            <a:r>
              <a:rPr lang="en-US" sz="1800" b="1" dirty="0" smtClean="0"/>
              <a:t>, MBA, </a:t>
            </a:r>
            <a:r>
              <a:rPr lang="en-US" sz="1800" dirty="0" smtClean="0">
                <a:ea typeface="Calibri" panose="020F0502020204030204" pitchFamily="34" charset="0"/>
              </a:rPr>
              <a:t>Director of Marketing, </a:t>
            </a:r>
            <a:r>
              <a:rPr lang="en-US" sz="1800" dirty="0" err="1" smtClean="0">
                <a:ea typeface="Calibri" panose="020F0502020204030204" pitchFamily="34" charset="0"/>
              </a:rPr>
              <a:t>Planmeca</a:t>
            </a:r>
            <a:r>
              <a:rPr lang="en-US" sz="1800" dirty="0" smtClean="0">
                <a:ea typeface="Calibri" panose="020F0502020204030204" pitchFamily="34" charset="0"/>
              </a:rPr>
              <a:t> USA</a:t>
            </a:r>
            <a:endParaRPr lang="en-US" sz="1800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9" y="1219200"/>
            <a:ext cx="915789" cy="9157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88" y="2491581"/>
            <a:ext cx="91440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9" y="3762573"/>
            <a:ext cx="913919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9" y="50335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01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Forces Reshaping the Profession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value agenda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Increased consumerism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Shifting demand patterns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Increased collaboration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Practice consolidation </a:t>
            </a:r>
          </a:p>
          <a:p>
            <a:endParaRPr lang="en-US" dirty="0" smtClean="0"/>
          </a:p>
        </p:txBody>
      </p:sp>
      <p:pic>
        <p:nvPicPr>
          <p:cNvPr id="4" name="Picture 3" descr="iPad with articl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876" y="1126595"/>
            <a:ext cx="1000125" cy="907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536" y="2237582"/>
            <a:ext cx="1001989" cy="464079"/>
          </a:xfrm>
          <a:prstGeom prst="rect">
            <a:avLst/>
          </a:prstGeom>
        </p:spPr>
      </p:pic>
      <p:pic>
        <p:nvPicPr>
          <p:cNvPr id="6" name="Picture 5" descr="USmap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876" y="3048000"/>
            <a:ext cx="1020363" cy="685800"/>
          </a:xfrm>
          <a:prstGeom prst="rect">
            <a:avLst/>
          </a:prstGeom>
        </p:spPr>
      </p:pic>
      <p:pic>
        <p:nvPicPr>
          <p:cNvPr id="7" name="Picture 6" descr="ACO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990" y="3962400"/>
            <a:ext cx="845079" cy="8450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2229" y="4976284"/>
            <a:ext cx="796294" cy="82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Lots of Debate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25" y="1139467"/>
            <a:ext cx="1828799" cy="229863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78" y="3581400"/>
            <a:ext cx="1819157" cy="24765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189" y="1175202"/>
            <a:ext cx="4238625" cy="12279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8796" y="1949423"/>
            <a:ext cx="2107004" cy="284711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2995" y="2743200"/>
            <a:ext cx="3901819" cy="31242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6340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HPI Report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What share of dentists are affiliated with DSOs?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does this differ by state?</a:t>
            </a:r>
          </a:p>
          <a:p>
            <a:endParaRPr lang="en-US" dirty="0" smtClean="0"/>
          </a:p>
          <a:p>
            <a:r>
              <a:rPr lang="en-US" dirty="0" smtClean="0"/>
              <a:t>How does this differ by dentist characteristics such as age, gender, specialty, and dental school of graduation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902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HPI Report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dentist is considered to be affiliated with a DSO if...</a:t>
            </a:r>
          </a:p>
          <a:p>
            <a:pPr lvl="1"/>
            <a:r>
              <a:rPr lang="en-US" dirty="0" smtClean="0"/>
              <a:t>one or more locations they practice in is a member of the Association of Dental Support Organizations </a:t>
            </a:r>
            <a:r>
              <a:rPr lang="en-US" smtClean="0"/>
              <a:t>(ADSO) or </a:t>
            </a:r>
            <a:r>
              <a:rPr lang="en-US" dirty="0" smtClean="0"/>
              <a:t>American Dental Partners, Kool Smiles Inc., and Western Dental</a:t>
            </a:r>
          </a:p>
          <a:p>
            <a:endParaRPr lang="en-US" dirty="0" smtClean="0"/>
          </a:p>
          <a:p>
            <a:r>
              <a:rPr lang="en-US" dirty="0" smtClean="0"/>
              <a:t>Analysis is as of November 2015</a:t>
            </a:r>
          </a:p>
          <a:p>
            <a:endParaRPr lang="en-US" dirty="0"/>
          </a:p>
          <a:p>
            <a:r>
              <a:rPr lang="en-US" dirty="0" smtClean="0"/>
              <a:t>Based on ADA </a:t>
            </a:r>
            <a:r>
              <a:rPr lang="en-US" dirty="0" err="1" smtClean="0"/>
              <a:t>masterfile</a:t>
            </a:r>
            <a:r>
              <a:rPr lang="en-US" dirty="0" smtClean="0"/>
              <a:t> and data from ADSO member websites</a:t>
            </a:r>
          </a:p>
          <a:p>
            <a:endParaRPr lang="en-US" dirty="0"/>
          </a:p>
          <a:p>
            <a:r>
              <a:rPr lang="en-US" dirty="0" smtClean="0"/>
              <a:t>Not perfect. But allows us to track over time.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87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HPI Report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5600" y="39624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5955"/>
            <a:ext cx="9144000" cy="204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93d9880e-8273-49c0-9825-9ce8952f3cd9"/>
  <p:tag name="WASPOLLED" val="4388348FD728424AA4F432B0BDC99567"/>
  <p:tag name="TPVERSION" val="6"/>
  <p:tag name="TPFULLVERSION" val="6.2.3.1"/>
  <p:tag name="PPTVERSION" val="15"/>
  <p:tag name="TPOS" val="2"/>
  <p:tag name="TPLASTSAVEVERSION" val="6.2 PC"/>
</p:tagLst>
</file>

<file path=ppt/theme/theme1.xml><?xml version="1.0" encoding="utf-8"?>
<a:theme xmlns:a="http://schemas.openxmlformats.org/drawingml/2006/main" name="HPI PowerPoint template">
  <a:themeElements>
    <a:clrScheme name="HPI Custom Colors">
      <a:dk1>
        <a:sysClr val="windowText" lastClr="000000"/>
      </a:dk1>
      <a:lt1>
        <a:sysClr val="window" lastClr="FFFFFF"/>
      </a:lt1>
      <a:dk2>
        <a:srgbClr val="797770"/>
      </a:dk2>
      <a:lt2>
        <a:srgbClr val="EEECE1"/>
      </a:lt2>
      <a:accent1>
        <a:srgbClr val="993366"/>
      </a:accent1>
      <a:accent2>
        <a:srgbClr val="007681"/>
      </a:accent2>
      <a:accent3>
        <a:srgbClr val="F26522"/>
      </a:accent3>
      <a:accent4>
        <a:srgbClr val="F0B323"/>
      </a:accent4>
      <a:accent5>
        <a:srgbClr val="339933"/>
      </a:accent5>
      <a:accent6>
        <a:srgbClr val="3366CC"/>
      </a:accent6>
      <a:hlink>
        <a:srgbClr val="3366CC"/>
      </a:hlink>
      <a:folHlink>
        <a:srgbClr val="9933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HPI PowerPoint template</Template>
  <TotalTime>6016</TotalTime>
  <Words>283</Words>
  <Application>Microsoft Office PowerPoint</Application>
  <PresentationFormat>On-screen Show (4:3)</PresentationFormat>
  <Paragraphs>79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Calibri</vt:lpstr>
      <vt:lpstr>Times New Roman</vt:lpstr>
      <vt:lpstr>Verdana</vt:lpstr>
      <vt:lpstr>HPI PowerPoint template</vt:lpstr>
      <vt:lpstr>How Big are Dental Service Organizations?</vt:lpstr>
      <vt:lpstr>The ADA Health Policy Institute</vt:lpstr>
      <vt:lpstr>The ADA Health Policy Institute</vt:lpstr>
      <vt:lpstr>Today</vt:lpstr>
      <vt:lpstr>Forces Reshaping the Profession</vt:lpstr>
      <vt:lpstr>Lots of Debate</vt:lpstr>
      <vt:lpstr>New HPI Report</vt:lpstr>
      <vt:lpstr>New HPI Report</vt:lpstr>
      <vt:lpstr>New HPI Report</vt:lpstr>
      <vt:lpstr>New HPI Report</vt:lpstr>
      <vt:lpstr>New HPI Report</vt:lpstr>
      <vt:lpstr>New HPI Report</vt:lpstr>
      <vt:lpstr>New HPI Report</vt:lpstr>
      <vt:lpstr>New HPI Report</vt:lpstr>
      <vt:lpstr>New HPI Report</vt:lpstr>
      <vt:lpstr>Coming Soon</vt:lpstr>
      <vt:lpstr>Coming Soon</vt:lpstr>
      <vt:lpstr>Coming Soon</vt:lpstr>
      <vt:lpstr>Dave Preble</vt:lpstr>
      <vt:lpstr>Stephen Thorne</vt:lpstr>
      <vt:lpstr>Dmitry Edelchik</vt:lpstr>
      <vt:lpstr>Thank You!</vt:lpstr>
    </vt:vector>
  </TitlesOfParts>
  <Company>American Dental Association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Back, Looking Forward  Dentistry at a Crossroads</dc:title>
  <dc:creator>Marko Vujicic</dc:creator>
  <cp:lastModifiedBy>Menezes, Adriana R.</cp:lastModifiedBy>
  <cp:revision>291</cp:revision>
  <dcterms:created xsi:type="dcterms:W3CDTF">2014-05-07T19:51:12Z</dcterms:created>
  <dcterms:modified xsi:type="dcterms:W3CDTF">2017-03-06T16:37:14Z</dcterms:modified>
</cp:coreProperties>
</file>