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14" r:id="rId2"/>
    <p:sldId id="863" r:id="rId3"/>
    <p:sldId id="864" r:id="rId4"/>
    <p:sldId id="928" r:id="rId5"/>
    <p:sldId id="920" r:id="rId6"/>
    <p:sldId id="936" r:id="rId7"/>
    <p:sldId id="931" r:id="rId8"/>
    <p:sldId id="933" r:id="rId9"/>
    <p:sldId id="900" r:id="rId10"/>
    <p:sldId id="901" r:id="rId11"/>
    <p:sldId id="921" r:id="rId12"/>
    <p:sldId id="922" r:id="rId13"/>
    <p:sldId id="923" r:id="rId14"/>
    <p:sldId id="924" r:id="rId15"/>
    <p:sldId id="925" r:id="rId16"/>
    <p:sldId id="929" r:id="rId17"/>
    <p:sldId id="930" r:id="rId18"/>
    <p:sldId id="903" r:id="rId19"/>
    <p:sldId id="935" r:id="rId20"/>
    <p:sldId id="927" r:id="rId21"/>
    <p:sldId id="907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FADC"/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94687" autoAdjust="0"/>
  </p:normalViewPr>
  <p:slideViewPr>
    <p:cSldViewPr>
      <p:cViewPr varScale="1">
        <p:scale>
          <a:sx n="84" d="100"/>
          <a:sy n="84" d="100"/>
        </p:scale>
        <p:origin x="12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EE-4B12-B7B6-0098B23F30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EE-4B12-B7B6-0098B23F30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EE-4B12-B7B6-0098B23F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252896"/>
        <c:axId val="164253280"/>
        <c:axId val="89568616"/>
      </c:bar3DChart>
      <c:catAx>
        <c:axId val="1642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253280"/>
        <c:crosses val="autoZero"/>
        <c:auto val="1"/>
        <c:lblAlgn val="ctr"/>
        <c:lblOffset val="100"/>
        <c:noMultiLvlLbl val="0"/>
      </c:catAx>
      <c:valAx>
        <c:axId val="16425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252896"/>
        <c:crosses val="autoZero"/>
        <c:crossBetween val="between"/>
      </c:valAx>
      <c:serAx>
        <c:axId val="89568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2532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8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57912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HPI_horiz_rev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" y="6019800"/>
            <a:ext cx="2590800" cy="545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67400" y="6477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2016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9541881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1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8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2017 American Dental Association. All Rights Reserved.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11" r:id="rId6"/>
    <p:sldLayoutId id="2147483712" r:id="rId7"/>
    <p:sldLayoutId id="2147483722" r:id="rId8"/>
    <p:sldLayoutId id="2147483725" r:id="rId9"/>
    <p:sldLayoutId id="214748372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Gender Pay Gap in Medicine, Law, and Dentistry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18288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Thank you for joining!  You will be on hold until the call begins at 11:30 a.m. Central time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Please remember to mute your phone unless you are speaking.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This webinar will be recorded.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dirty="0"/>
              <a:t>Streaming audio is available through your computer</a:t>
            </a:r>
          </a:p>
          <a:p>
            <a:r>
              <a:rPr lang="en-US" dirty="0"/>
              <a:t>If you’d like to call in to listen to the audio via phone, dial (888) 299-7210 and enter conference ID: 814413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lvl="0" algn="r"/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95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set out to….</a:t>
            </a:r>
          </a:p>
          <a:p>
            <a:pPr marL="0" indent="0">
              <a:buNone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earnings differences between male and female dentists, physicians, lawyers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Analyze trends over time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how much of the gender gap could be explained by “observable” characteristics (e.g. age, hours worked, # of children, ownership of practice) and how that changes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Data</a:t>
            </a:r>
          </a:p>
          <a:p>
            <a:pPr lvl="1"/>
            <a:r>
              <a:rPr lang="en-US" dirty="0"/>
              <a:t>IPUMS Census data </a:t>
            </a:r>
          </a:p>
          <a:p>
            <a:pPr lvl="1"/>
            <a:r>
              <a:rPr lang="en-US" dirty="0"/>
              <a:t>American Community Survey </a:t>
            </a:r>
          </a:p>
          <a:p>
            <a:pPr lvl="1"/>
            <a:r>
              <a:rPr lang="en-US" dirty="0"/>
              <a:t>Three timeframes: 1990, 2000, 2010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Methods</a:t>
            </a:r>
          </a:p>
          <a:p>
            <a:pPr lvl="1"/>
            <a:r>
              <a:rPr lang="en-US" dirty="0"/>
              <a:t>Oaxaca-Blinder method to decompose earnings gap into:</a:t>
            </a:r>
          </a:p>
          <a:p>
            <a:pPr lvl="2"/>
            <a:r>
              <a:rPr lang="en-US" dirty="0"/>
              <a:t>“explained” (e.g. men have different characteristics than women)</a:t>
            </a:r>
          </a:p>
          <a:p>
            <a:pPr lvl="2"/>
            <a:r>
              <a:rPr lang="en-US" dirty="0"/>
              <a:t>“unexplained” (e.g., after accounting for those different characteristics there’s still a gap)</a:t>
            </a:r>
          </a:p>
        </p:txBody>
      </p:sp>
    </p:spTree>
    <p:extLst>
      <p:ext uri="{BB962C8B-B14F-4D97-AF65-F5344CB8AC3E}">
        <p14:creationId xmlns:p14="http://schemas.microsoft.com/office/powerpoint/2010/main" val="354000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78956"/>
            <a:ext cx="5862637" cy="49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967412" cy="5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799"/>
            <a:ext cx="5715000" cy="48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28800"/>
            <a:ext cx="8763000" cy="36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Study: 2010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553200" cy="42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4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Study: </a:t>
            </a:r>
            <a:r>
              <a:rPr lang="en-US" dirty="0" smtClean="0"/>
              <a:t>Gap </a:t>
            </a:r>
            <a:r>
              <a:rPr lang="en-US" dirty="0"/>
              <a:t>for </a:t>
            </a:r>
            <a:r>
              <a:rPr lang="en-US" dirty="0" smtClean="0"/>
              <a:t>Dentists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58" y="1371600"/>
            <a:ext cx="652788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1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gender earnings gap is shrinking in dentistry, medicine, and law</a:t>
            </a:r>
          </a:p>
          <a:p>
            <a:endParaRPr lang="en-US" dirty="0"/>
          </a:p>
          <a:p>
            <a:r>
              <a:rPr lang="en-US" dirty="0"/>
              <a:t>A big part of this is because women are “looking” more like men in terms of observable characteristics</a:t>
            </a:r>
          </a:p>
          <a:p>
            <a:endParaRPr lang="en-US" dirty="0"/>
          </a:p>
          <a:p>
            <a:r>
              <a:rPr lang="en-US" dirty="0"/>
              <a:t>There is still a large component of the gender earnings gap that is not explained </a:t>
            </a:r>
          </a:p>
          <a:p>
            <a:pPr lvl="1"/>
            <a:r>
              <a:rPr lang="en-US" dirty="0"/>
              <a:t>Are we missing important variables? (e.g. specialty)</a:t>
            </a:r>
          </a:p>
          <a:p>
            <a:pPr lvl="1"/>
            <a:r>
              <a:rPr lang="en-US" dirty="0"/>
              <a:t>Are we missing differences in practice style? (e.g. Medicaid acceptance)</a:t>
            </a:r>
          </a:p>
          <a:p>
            <a:endParaRPr lang="en-US" dirty="0"/>
          </a:p>
          <a:p>
            <a:r>
              <a:rPr lang="en-US" dirty="0"/>
              <a:t>Further research needed to explore these issue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2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028"/>
            <a:ext cx="7772400" cy="1104972"/>
          </a:xfrm>
        </p:spPr>
        <p:txBody>
          <a:bodyPr/>
          <a:lstStyle/>
          <a:p>
            <a:r>
              <a:rPr lang="en-US" sz="4400" dirty="0" smtClean="0"/>
              <a:t>Roundtable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04" y="4269749"/>
            <a:ext cx="13335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" y="4267200"/>
            <a:ext cx="1335024" cy="1335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2747876"/>
            <a:ext cx="1335024" cy="1335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" y="2747876"/>
            <a:ext cx="1335024" cy="13350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04" y="1228552"/>
            <a:ext cx="1335024" cy="1335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228552"/>
            <a:ext cx="1335024" cy="1335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47232" y="1228552"/>
            <a:ext cx="3020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</a:rPr>
              <a:t>Tony LoSasso, PhD, </a:t>
            </a:r>
            <a:r>
              <a:rPr lang="en-US" sz="1600" dirty="0">
                <a:solidFill>
                  <a:schemeClr val="bg1"/>
                </a:solidFill>
              </a:rPr>
              <a:t>Professor, Division of Health Policy &amp; </a:t>
            </a:r>
            <a:r>
              <a:rPr lang="en-US" sz="1600" dirty="0" smtClean="0">
                <a:solidFill>
                  <a:schemeClr val="bg1"/>
                </a:solidFill>
              </a:rPr>
              <a:t>Administration</a:t>
            </a:r>
            <a:r>
              <a:rPr lang="en-US" sz="1600" dirty="0">
                <a:solidFill>
                  <a:schemeClr val="bg1"/>
                </a:solidFill>
              </a:rPr>
              <a:t>, School of Public Health, University of Illinois at </a:t>
            </a:r>
            <a:r>
              <a:rPr lang="en-US" sz="1600" dirty="0" smtClean="0">
                <a:solidFill>
                  <a:schemeClr val="bg1"/>
                </a:solidFill>
              </a:rPr>
              <a:t>Chicago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Lisa Simpson, MB, </a:t>
            </a:r>
            <a:r>
              <a:rPr lang="en-US" sz="1600" b="1" dirty="0" err="1">
                <a:solidFill>
                  <a:schemeClr val="bg1"/>
                </a:solidFill>
              </a:rPr>
              <a:t>BCh</a:t>
            </a:r>
            <a:r>
              <a:rPr lang="en-US" sz="1600" b="1" dirty="0">
                <a:solidFill>
                  <a:schemeClr val="bg1"/>
                </a:solidFill>
              </a:rPr>
              <a:t>, MPH, FAAP,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President &amp; CEO, </a:t>
            </a:r>
            <a:r>
              <a:rPr lang="en-US" sz="1600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AcademyHealth</a:t>
            </a:r>
            <a:endParaRPr lang="en-US" sz="16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Patricia </a:t>
            </a:r>
            <a:r>
              <a:rPr lang="en-US" sz="1600" b="1" dirty="0">
                <a:solidFill>
                  <a:schemeClr val="bg1"/>
                </a:solidFill>
              </a:rPr>
              <a:t>(Pat) Gillette, </a:t>
            </a:r>
            <a:r>
              <a:rPr lang="en-US" sz="1600" b="1" dirty="0" smtClean="0">
                <a:solidFill>
                  <a:schemeClr val="bg1"/>
                </a:solidFill>
              </a:rPr>
              <a:t>JD,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Lawyer, Author, and former member of </a:t>
            </a:r>
            <a:r>
              <a:rPr lang="en-US" sz="1600" dirty="0" smtClean="0">
                <a:solidFill>
                  <a:schemeClr val="bg1"/>
                </a:solidFill>
                <a:ea typeface="Calibri" panose="020F0502020204030204" pitchFamily="34" charset="0"/>
              </a:rPr>
              <a:t>the ABA Commission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on Women in the </a:t>
            </a:r>
            <a:r>
              <a:rPr lang="en-US" sz="1600" dirty="0" smtClean="0">
                <a:solidFill>
                  <a:schemeClr val="bg1"/>
                </a:solidFill>
                <a:ea typeface="Calibri" panose="020F0502020204030204" pitchFamily="34" charset="0"/>
              </a:rPr>
              <a:t>Profession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and the Task Force on Gender Equity</a:t>
            </a:r>
          </a:p>
          <a:p>
            <a:endParaRPr lang="en-US" sz="1600" b="1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1228552"/>
            <a:ext cx="2438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Marko Vujicic, PhD, </a:t>
            </a:r>
            <a:r>
              <a:rPr lang="en-US" sz="1600" dirty="0">
                <a:solidFill>
                  <a:schemeClr val="bg1"/>
                </a:solidFill>
              </a:rPr>
              <a:t>Chief Economist &amp; Vice President, ADA Health </a:t>
            </a:r>
            <a:r>
              <a:rPr lang="en-US" sz="1600" dirty="0" smtClean="0">
                <a:solidFill>
                  <a:schemeClr val="bg1"/>
                </a:solidFill>
              </a:rPr>
              <a:t>Policy Institute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Carol </a:t>
            </a:r>
            <a:r>
              <a:rPr lang="en-US" sz="1600" b="1" dirty="0">
                <a:solidFill>
                  <a:schemeClr val="bg1"/>
                </a:solidFill>
              </a:rPr>
              <a:t>Gomez Summerhays, DDS,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Past President, </a:t>
            </a:r>
            <a:r>
              <a:rPr lang="en-US" sz="1600" dirty="0" smtClean="0">
                <a:solidFill>
                  <a:schemeClr val="bg1"/>
                </a:solidFill>
                <a:ea typeface="Calibri" panose="020F0502020204030204" pitchFamily="34" charset="0"/>
              </a:rPr>
              <a:t>ADA</a:t>
            </a:r>
          </a:p>
          <a:p>
            <a:endParaRPr lang="en-US" sz="16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Diana </a:t>
            </a:r>
            <a:r>
              <a:rPr lang="en-US" sz="1600" b="1" dirty="0">
                <a:solidFill>
                  <a:schemeClr val="bg1"/>
                </a:solidFill>
              </a:rPr>
              <a:t>Lautenberger, </a:t>
            </a:r>
            <a:r>
              <a:rPr lang="en-US" sz="1600" b="1" dirty="0" smtClean="0">
                <a:solidFill>
                  <a:schemeClr val="bg1"/>
                </a:solidFill>
              </a:rPr>
              <a:t>MA,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Director, Women in Medicine &amp; Science</a:t>
            </a:r>
            <a:r>
              <a:rPr lang="en-US" sz="1600" dirty="0" smtClean="0">
                <a:solidFill>
                  <a:schemeClr val="bg1"/>
                </a:solidFill>
                <a:ea typeface="Calibri" panose="020F0502020204030204" pitchFamily="34" charset="0"/>
              </a:rPr>
              <a:t>, 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Association of America Medical Colleges</a:t>
            </a:r>
          </a:p>
          <a:p>
            <a:endParaRPr lang="en-US" dirty="0" smtClean="0">
              <a:ea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 Health Policy Institute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22" r="2447" b="2233"/>
          <a:stretch/>
        </p:blipFill>
        <p:spPr>
          <a:xfrm>
            <a:off x="131788" y="1143001"/>
            <a:ext cx="2165350" cy="33528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23" y="1177900"/>
            <a:ext cx="2461509" cy="338765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70" y="1412467"/>
            <a:ext cx="2333662" cy="300713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17" y="1447802"/>
            <a:ext cx="2277595" cy="32766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38400"/>
            <a:ext cx="2203721" cy="310479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23" y="2456110"/>
            <a:ext cx="2534266" cy="353510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296" y="2911536"/>
            <a:ext cx="2334122" cy="318710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8045" y="2799008"/>
            <a:ext cx="2385543" cy="32996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27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Your Views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Polling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1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Thank You!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3676"/>
            <a:ext cx="3831981" cy="20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81200"/>
            <a:ext cx="381000" cy="381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267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@ADAHPI</a:t>
            </a:r>
          </a:p>
          <a:p>
            <a:pPr marL="0" indent="0" algn="ctr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ADA.org/HPI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hpi@ada.org</a:t>
            </a:r>
          </a:p>
        </p:txBody>
      </p:sp>
    </p:spTree>
    <p:extLst>
      <p:ext uri="{BB962C8B-B14F-4D97-AF65-F5344CB8AC3E}">
        <p14:creationId xmlns:p14="http://schemas.microsoft.com/office/powerpoint/2010/main" val="19557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49242" b="-49242"/>
          <a:stretch/>
        </p:blipFill>
        <p:spPr>
          <a:xfrm>
            <a:off x="608741" y="4961680"/>
            <a:ext cx="3555996" cy="92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 Health Policy Institute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28" y="1031824"/>
            <a:ext cx="2692967" cy="5130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200" y="5047237"/>
            <a:ext cx="1118212" cy="10921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9600" y="1039707"/>
            <a:ext cx="3576028" cy="2453284"/>
            <a:chOff x="29980" y="1562100"/>
            <a:chExt cx="4645358" cy="3186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80" y="2171859"/>
              <a:ext cx="4598858" cy="5951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1562100"/>
              <a:ext cx="4572000" cy="557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08" y="2981036"/>
              <a:ext cx="4611630" cy="17679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2854848"/>
              <a:ext cx="1439056" cy="184145"/>
            </a:xfrm>
            <a:prstGeom prst="rect">
              <a:avLst/>
            </a:prstGeom>
          </p:spPr>
        </p:pic>
      </p:grpSp>
      <p:sp>
        <p:nvSpPr>
          <p:cNvPr id="14" name="Isosceles Triangle 13"/>
          <p:cNvSpPr/>
          <p:nvPr/>
        </p:nvSpPr>
        <p:spPr>
          <a:xfrm rot="13048470">
            <a:off x="6147787" y="3973239"/>
            <a:ext cx="414246" cy="13257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611" y="1099164"/>
            <a:ext cx="1790382" cy="319711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203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016554"/>
            <a:ext cx="3546573" cy="430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" y="4448148"/>
            <a:ext cx="3555138" cy="639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2" y="5114606"/>
            <a:ext cx="3555995" cy="9284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93" y="3551110"/>
            <a:ext cx="3528180" cy="4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86556"/>
            <a:ext cx="3360617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34131"/>
            <a:ext cx="90487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51386"/>
          <a:stretch/>
        </p:blipFill>
        <p:spPr>
          <a:xfrm>
            <a:off x="3583178" y="3554965"/>
            <a:ext cx="4598795" cy="336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454" y="3173163"/>
            <a:ext cx="106680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374" y="5535734"/>
            <a:ext cx="5534024" cy="278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" y="4463350"/>
            <a:ext cx="6048375" cy="300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21" y="4115851"/>
            <a:ext cx="1404938" cy="344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746" y="5204056"/>
            <a:ext cx="2214562" cy="373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918" y="2265752"/>
            <a:ext cx="4874177" cy="508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87" y="1873510"/>
            <a:ext cx="10668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0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" y="1371600"/>
            <a:ext cx="4343400" cy="4267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869511" cy="4257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712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81400"/>
            <a:ext cx="4648200" cy="2284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75" t="5889"/>
          <a:stretch/>
        </p:blipFill>
        <p:spPr>
          <a:xfrm>
            <a:off x="609600" y="1295400"/>
            <a:ext cx="3048674" cy="2178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35797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–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234"/>
            <a:ext cx="8229600" cy="30781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CHAIR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	Marko </a:t>
            </a:r>
            <a:r>
              <a:rPr lang="en-US" sz="1800" b="1" dirty="0"/>
              <a:t>Vujicic</a:t>
            </a:r>
            <a:r>
              <a:rPr lang="en-US" sz="1800" b="1" dirty="0" smtClean="0"/>
              <a:t>, PhD, </a:t>
            </a:r>
            <a:r>
              <a:rPr lang="en-US" sz="1800" dirty="0"/>
              <a:t>Chief Economist &amp; Vice President, ADA Health </a:t>
            </a:r>
            <a:r>
              <a:rPr lang="en-US" sz="1800" dirty="0" smtClean="0"/>
              <a:t>	Policy Institute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PRESENTATION</a:t>
            </a:r>
          </a:p>
          <a:p>
            <a:pPr marL="0" lvl="0" indent="0">
              <a:buNone/>
            </a:pPr>
            <a:r>
              <a:rPr lang="en-US" sz="1800" b="1" dirty="0" smtClean="0"/>
              <a:t>	Tony </a:t>
            </a:r>
            <a:r>
              <a:rPr lang="en-US" sz="1800" b="1" dirty="0" err="1" smtClean="0"/>
              <a:t>LoSasso</a:t>
            </a:r>
            <a:r>
              <a:rPr lang="en-US" sz="1800" b="1" dirty="0" smtClean="0"/>
              <a:t>, PhD, </a:t>
            </a:r>
            <a:r>
              <a:rPr lang="en-US" sz="1800" dirty="0" smtClean="0"/>
              <a:t>Professor, Division of Health Policy &amp; 	Administration, School of Public Health, University of Illinois at 	Chicago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sym typeface="Arial"/>
              </a:rPr>
              <a:t>	</a:t>
            </a:r>
            <a:endParaRPr lang="en-US" sz="1800" dirty="0"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0" y="1537757"/>
            <a:ext cx="915789" cy="915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1" y="3581400"/>
            <a:ext cx="915789" cy="9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– Roundtable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</a:t>
            </a: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Carol </a:t>
            </a:r>
            <a:r>
              <a:rPr lang="en-US" sz="1800" b="1" dirty="0"/>
              <a:t>Gomez Summerhays, DDS, </a:t>
            </a:r>
            <a:r>
              <a:rPr lang="en-US" sz="1800" dirty="0">
                <a:ea typeface="Calibri" panose="020F0502020204030204" pitchFamily="34" charset="0"/>
              </a:rPr>
              <a:t>Past President, American Dental 	Association</a:t>
            </a: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Diana Lautenberger, MA, </a:t>
            </a:r>
            <a:r>
              <a:rPr lang="en-US" sz="1800" dirty="0">
                <a:ea typeface="Calibri" panose="020F0502020204030204" pitchFamily="34" charset="0"/>
              </a:rPr>
              <a:t>Director, Women in Medicine &amp; Science,	</a:t>
            </a:r>
            <a:r>
              <a:rPr lang="en-US" sz="1800" dirty="0" smtClean="0">
                <a:ea typeface="Calibri" panose="020F0502020204030204" pitchFamily="34" charset="0"/>
              </a:rPr>
              <a:t>Association </a:t>
            </a:r>
            <a:r>
              <a:rPr lang="en-US" sz="1800" dirty="0">
                <a:ea typeface="Calibri" panose="020F0502020204030204" pitchFamily="34" charset="0"/>
              </a:rPr>
              <a:t>of America Medical Colleges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Lisa Simpson, MB, </a:t>
            </a:r>
            <a:r>
              <a:rPr lang="en-US" sz="1800" b="1" dirty="0" err="1" smtClean="0"/>
              <a:t>BCh</a:t>
            </a:r>
            <a:r>
              <a:rPr lang="en-US" sz="1800" b="1" dirty="0" smtClean="0"/>
              <a:t>, MPH, FAAP, </a:t>
            </a:r>
            <a:r>
              <a:rPr lang="en-US" sz="1800" dirty="0" smtClean="0">
                <a:ea typeface="Calibri" panose="020F0502020204030204" pitchFamily="34" charset="0"/>
              </a:rPr>
              <a:t>President &amp; CEO, 	</a:t>
            </a:r>
            <a:r>
              <a:rPr lang="en-US" sz="1800" dirty="0" err="1" smtClean="0">
                <a:ea typeface="Calibri" panose="020F0502020204030204" pitchFamily="34" charset="0"/>
              </a:rPr>
              <a:t>AcademyHealth</a:t>
            </a:r>
            <a:endParaRPr lang="en-US" sz="1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Patricia (Pat) Gillette, J.D., </a:t>
            </a:r>
            <a:r>
              <a:rPr lang="en-US" sz="1800" dirty="0" smtClean="0">
                <a:ea typeface="Calibri" panose="020F0502020204030204" pitchFamily="34" charset="0"/>
              </a:rPr>
              <a:t>Lawyer, Author, and former member of 	the American Bar Association Commission on Women in the 	Profession and the Task Force on Gender Equity</a:t>
            </a:r>
            <a:endParaRPr lang="en-US" sz="1800" dirty="0"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4" y="1524000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8" y="2660737"/>
            <a:ext cx="915444" cy="915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8" y="3798518"/>
            <a:ext cx="915444" cy="915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8" y="4943606"/>
            <a:ext cx="891436" cy="8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Your Views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Polling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21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3d9880e-8273-49c0-9825-9ce8952f3cd9"/>
  <p:tag name="WASPOLLED" val="4388348FD728424AA4F432B0BDC99567"/>
  <p:tag name="TPVERSION" val="6"/>
  <p:tag name="TPFULLVERSION" val="6.2.3.1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HPI PowerPoint template">
  <a:themeElements>
    <a:clrScheme name="HPI Custom Colors">
      <a:dk1>
        <a:sysClr val="windowText" lastClr="000000"/>
      </a:dk1>
      <a:lt1>
        <a:sysClr val="window" lastClr="FFFFFF"/>
      </a:lt1>
      <a:dk2>
        <a:srgbClr val="797770"/>
      </a:dk2>
      <a:lt2>
        <a:srgbClr val="EEECE1"/>
      </a:lt2>
      <a:accent1>
        <a:srgbClr val="993366"/>
      </a:accent1>
      <a:accent2>
        <a:srgbClr val="007681"/>
      </a:accent2>
      <a:accent3>
        <a:srgbClr val="F26522"/>
      </a:accent3>
      <a:accent4>
        <a:srgbClr val="F0B323"/>
      </a:accent4>
      <a:accent5>
        <a:srgbClr val="339933"/>
      </a:accent5>
      <a:accent6>
        <a:srgbClr val="3366CC"/>
      </a:accent6>
      <a:hlink>
        <a:srgbClr val="3366CC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PowerPoint template</Template>
  <TotalTime>6381</TotalTime>
  <Words>451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Verdana</vt:lpstr>
      <vt:lpstr>HPI PowerPoint template</vt:lpstr>
      <vt:lpstr>The Gender Pay Gap in Medicine, Law, and Dentistry</vt:lpstr>
      <vt:lpstr>The ADA Health Policy Institute</vt:lpstr>
      <vt:lpstr>The ADA Health Policy Institute</vt:lpstr>
      <vt:lpstr>Tonight</vt:lpstr>
      <vt:lpstr>Tonight</vt:lpstr>
      <vt:lpstr>Tonight</vt:lpstr>
      <vt:lpstr>Tonight – Presentation</vt:lpstr>
      <vt:lpstr>Tonight – Roundtable</vt:lpstr>
      <vt:lpstr>Let’s Get Your Views</vt:lpstr>
      <vt:lpstr>The Study</vt:lpstr>
      <vt:lpstr>The Study</vt:lpstr>
      <vt:lpstr>The Study</vt:lpstr>
      <vt:lpstr>The Study</vt:lpstr>
      <vt:lpstr>The Study</vt:lpstr>
      <vt:lpstr>The Study</vt:lpstr>
      <vt:lpstr>The Study: 2010</vt:lpstr>
      <vt:lpstr>The Study: Gap for Dentists Over Time</vt:lpstr>
      <vt:lpstr>The Study</vt:lpstr>
      <vt:lpstr>Roundtable</vt:lpstr>
      <vt:lpstr>Let’s Get Your Views</vt:lpstr>
      <vt:lpstr>Thank You!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Back, Looking Forward  Dentistry at a Crossroads</dc:title>
  <dc:creator>Marko Vujicic</dc:creator>
  <cp:lastModifiedBy>Menezes, Adriana R.</cp:lastModifiedBy>
  <cp:revision>308</cp:revision>
  <dcterms:created xsi:type="dcterms:W3CDTF">2014-05-07T19:51:12Z</dcterms:created>
  <dcterms:modified xsi:type="dcterms:W3CDTF">2017-03-28T21:00:50Z</dcterms:modified>
</cp:coreProperties>
</file>