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97" r:id="rId3"/>
    <p:sldId id="298" r:id="rId4"/>
    <p:sldId id="280" r:id="rId5"/>
    <p:sldId id="288" r:id="rId6"/>
    <p:sldId id="287" r:id="rId7"/>
    <p:sldId id="289" r:id="rId8"/>
    <p:sldId id="286" r:id="rId9"/>
    <p:sldId id="285" r:id="rId10"/>
    <p:sldId id="291" r:id="rId11"/>
    <p:sldId id="292" r:id="rId12"/>
    <p:sldId id="290" r:id="rId13"/>
    <p:sldId id="294" r:id="rId14"/>
    <p:sldId id="295" r:id="rId15"/>
    <p:sldId id="293" r:id="rId16"/>
    <p:sldId id="296" r:id="rId17"/>
    <p:sldId id="276" r:id="rId18"/>
    <p:sldId id="278" r:id="rId19"/>
    <p:sldId id="277" r:id="rId20"/>
    <p:sldId id="281" r:id="rId21"/>
    <p:sldId id="262" r:id="rId22"/>
    <p:sldId id="299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4952E3-45E8-4501-8FAB-E01A0DB3CBBE}">
          <p14:sldIdLst>
            <p14:sldId id="259"/>
            <p14:sldId id="297"/>
            <p14:sldId id="298"/>
            <p14:sldId id="280"/>
            <p14:sldId id="288"/>
            <p14:sldId id="287"/>
            <p14:sldId id="289"/>
            <p14:sldId id="286"/>
            <p14:sldId id="285"/>
            <p14:sldId id="291"/>
            <p14:sldId id="292"/>
            <p14:sldId id="290"/>
            <p14:sldId id="294"/>
            <p14:sldId id="295"/>
            <p14:sldId id="293"/>
            <p14:sldId id="296"/>
            <p14:sldId id="276"/>
            <p14:sldId id="278"/>
            <p14:sldId id="277"/>
            <p14:sldId id="281"/>
            <p14:sldId id="26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A42"/>
    <a:srgbClr val="FFF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87" autoAdjust="0"/>
  </p:normalViewPr>
  <p:slideViewPr>
    <p:cSldViewPr>
      <p:cViewPr varScale="1">
        <p:scale>
          <a:sx n="41" d="100"/>
          <a:sy n="41" d="100"/>
        </p:scale>
        <p:origin x="9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842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9EE5128-E94F-4104-AD89-B5AF29C72E2D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5FEB848-FFF3-4C89-A3DD-08361EC3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B256C26-7B38-4683-A8E5-5C5D3C1AD4F7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D058DAC-54F2-4B1B-A729-AB942FF5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DF1C4-649A-4C48-8852-7933830AAC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2BB1-0F56-42D1-B75B-F52A92BF5A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2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2BB1-0F56-42D1-B75B-F52A92BF5A5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0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5791200"/>
            <a:ext cx="883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546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HPI_horiz_rev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19800"/>
            <a:ext cx="2590800" cy="545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2014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2015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2015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16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12" Type="http://schemas.openxmlformats.org/officeDocument/2006/relationships/image" Target="../media/image15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11" Type="http://schemas.openxmlformats.org/officeDocument/2006/relationships/image" Target="../media/image14.tmp"/><Relationship Id="rId5" Type="http://schemas.openxmlformats.org/officeDocument/2006/relationships/image" Target="../media/image8.tmp"/><Relationship Id="rId10" Type="http://schemas.openxmlformats.org/officeDocument/2006/relationships/image" Target="../media/image13.tmp"/><Relationship Id="rId4" Type="http://schemas.openxmlformats.org/officeDocument/2006/relationships/image" Target="../media/image7.tmp"/><Relationship Id="rId9" Type="http://schemas.openxmlformats.org/officeDocument/2006/relationships/image" Target="../media/image12.tmp"/><Relationship Id="rId14" Type="http://schemas.openxmlformats.org/officeDocument/2006/relationships/image" Target="../media/image17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pac.gov/publication/coverage-of-medicaid-dental-benefits-for-adults-3/" TargetMode="External"/><Relationship Id="rId2" Type="http://schemas.openxmlformats.org/officeDocument/2006/relationships/hyperlink" Target="https://www.macpac.gov/publication/access-in-brief-childrens-dental-servi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ringforcolorado.org/smiles-dental-project" TargetMode="External"/><Relationship Id="rId4" Type="http://schemas.openxmlformats.org/officeDocument/2006/relationships/hyperlink" Target="https://www.macpac.gov/publication/comparing-chip-benefits-to-medicaid-exchange-plans-and-employer-sponsored-insurance-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077200" cy="2743200"/>
          </a:xfrm>
        </p:spPr>
        <p:txBody>
          <a:bodyPr>
            <a:noAutofit/>
          </a:bodyPr>
          <a:lstStyle/>
          <a:p>
            <a:r>
              <a:rPr lang="en-US" dirty="0" smtClean="0"/>
              <a:t>Oral Health and Well-Being in the United States</a:t>
            </a:r>
            <a:r>
              <a:rPr lang="en-US" sz="100" dirty="0" smtClean="0"/>
              <a:t> </a:t>
            </a:r>
            <a:r>
              <a:rPr lang="en-US" sz="900" dirty="0" smtClean="0"/>
              <a:t> </a:t>
            </a:r>
            <a:r>
              <a:rPr lang="en-US" sz="1100" dirty="0" smtClean="0"/>
              <a:t> </a:t>
            </a:r>
            <a:r>
              <a:rPr lang="en-US" sz="2400" dirty="0" smtClean="0"/>
              <a:t>  </a:t>
            </a:r>
            <a:r>
              <a:rPr lang="en-US" sz="36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 </a:t>
            </a:r>
            <a:r>
              <a:rPr lang="en-US" sz="2400" dirty="0" smtClean="0"/>
              <a:t> </a:t>
            </a:r>
            <a:r>
              <a:rPr lang="en-US" sz="18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/>
              <a:t>N</a:t>
            </a:r>
            <a:r>
              <a:rPr lang="en-US" sz="3200" dirty="0" smtClean="0"/>
              <a:t>ew Data for Policy Makers</a:t>
            </a:r>
            <a:br>
              <a:rPr lang="en-US" sz="3200" dirty="0" smtClean="0"/>
            </a:br>
            <a:endParaRPr lang="en-US" sz="20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382000" cy="2362200"/>
          </a:xfrm>
        </p:spPr>
        <p:txBody>
          <a:bodyPr>
            <a:normAutofit fontScale="85000" lnSpcReduction="10000"/>
          </a:bodyPr>
          <a:lstStyle/>
          <a:p>
            <a:endParaRPr lang="en-US" sz="1800" dirty="0" smtClean="0"/>
          </a:p>
          <a:p>
            <a:r>
              <a:rPr lang="en-US" sz="1800" dirty="0" smtClean="0"/>
              <a:t>Thank you for joining!  You will be on hold until the call begins at 11 a.m. Central time</a:t>
            </a:r>
          </a:p>
          <a:p>
            <a:endParaRPr lang="en-US" sz="1800" dirty="0"/>
          </a:p>
          <a:p>
            <a:r>
              <a:rPr lang="en-US" sz="1800" b="1" dirty="0" smtClean="0">
                <a:solidFill>
                  <a:schemeClr val="accent4"/>
                </a:solidFill>
              </a:rPr>
              <a:t>Please remember to mute your phone unless you are speaking.</a:t>
            </a:r>
          </a:p>
          <a:p>
            <a:endParaRPr lang="en-US" sz="1800" b="1" dirty="0">
              <a:solidFill>
                <a:schemeClr val="accent4"/>
              </a:solidFill>
            </a:endParaRPr>
          </a:p>
          <a:p>
            <a:r>
              <a:rPr lang="en-US" sz="1800" b="1" dirty="0" smtClean="0">
                <a:solidFill>
                  <a:schemeClr val="accent4"/>
                </a:solidFill>
              </a:rPr>
              <a:t>This webinar will be recorded.</a:t>
            </a:r>
          </a:p>
          <a:p>
            <a:endParaRPr lang="en-US" sz="1800" b="1" dirty="0">
              <a:solidFill>
                <a:schemeClr val="accent4"/>
              </a:solidFill>
            </a:endParaRPr>
          </a:p>
          <a:p>
            <a:r>
              <a:rPr lang="en-US" sz="1800" dirty="0" smtClean="0"/>
              <a:t>If you are not currently connected by phone, dial 1.888.203.5515</a:t>
            </a:r>
          </a:p>
          <a:p>
            <a:r>
              <a:rPr lang="en-US" sz="1800" dirty="0" smtClean="0"/>
              <a:t>If prompted, enter conference ID:  18147433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392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864978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038600" cy="4508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96289"/>
            <a:ext cx="3629657" cy="40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0802"/>
            <a:ext cx="4191000" cy="3659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05000"/>
            <a:ext cx="45909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066801"/>
            <a:ext cx="4838127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048000"/>
            <a:ext cx="36737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81200"/>
            <a:ext cx="8724900" cy="31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9" y="3962400"/>
            <a:ext cx="8237468" cy="2122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12" y="1066800"/>
            <a:ext cx="8254285" cy="26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 Now What?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00362"/>
            <a:ext cx="2779739" cy="167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70" y="1713784"/>
            <a:ext cx="2743200" cy="1652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8" y="1726480"/>
            <a:ext cx="2742382" cy="1627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8" y="4267200"/>
            <a:ext cx="8549442" cy="7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Anne Schwartz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Executive Director,</a:t>
            </a:r>
          </a:p>
          <a:p>
            <a:r>
              <a:rPr lang="en-US" dirty="0" smtClean="0"/>
              <a:t>Medicaid and CHIP Payment and Access Commission (MACPAC)</a:t>
            </a:r>
          </a:p>
        </p:txBody>
      </p:sp>
    </p:spTree>
    <p:extLst>
      <p:ext uri="{BB962C8B-B14F-4D97-AF65-F5344CB8AC3E}">
        <p14:creationId xmlns:p14="http://schemas.microsoft.com/office/powerpoint/2010/main" val="30783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Rachel Klein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Director, Organizational Strategies,</a:t>
            </a:r>
          </a:p>
          <a:p>
            <a:r>
              <a:rPr lang="en-US" dirty="0" smtClean="0"/>
              <a:t>Families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3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Marty Milkovic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Director</a:t>
            </a:r>
            <a:r>
              <a:rPr lang="en-US" dirty="0"/>
              <a:t>, </a:t>
            </a:r>
            <a:r>
              <a:rPr lang="en-US" dirty="0" smtClean="0"/>
              <a:t>Care Coordination &amp; Outreach, Connecticut Dental Health Partnership (CTDHP)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ADA Health Policy Institute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67200"/>
            <a:ext cx="3147285" cy="34918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44" y="5434616"/>
            <a:ext cx="3276600" cy="66289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96" y="2057400"/>
            <a:ext cx="3343742" cy="62873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3112123" cy="58281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011"/>
            <a:ext cx="1415804" cy="102814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93" y="3580695"/>
            <a:ext cx="1542902" cy="56905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67" y="4724400"/>
            <a:ext cx="3155877" cy="60219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6" y="1371600"/>
            <a:ext cx="4182059" cy="60968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3" y="5486400"/>
            <a:ext cx="3343742" cy="49536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" y="2829553"/>
            <a:ext cx="2429214" cy="70494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3" y="3811422"/>
            <a:ext cx="3195037" cy="7954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5" y="2177493"/>
            <a:ext cx="3910399" cy="5788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85" y="4739775"/>
            <a:ext cx="3877036" cy="6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William Heller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Director</a:t>
            </a:r>
            <a:r>
              <a:rPr lang="en-US" dirty="0"/>
              <a:t>, </a:t>
            </a:r>
            <a:r>
              <a:rPr lang="en-US" dirty="0" smtClean="0"/>
              <a:t>Provider Relations, Dental and NEMT Programs, Colorado Department of Health Care Policy &amp; Financing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55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yoneresolution.com/wp-content/uploads/2011/05/outside-comfort-z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16762"/>
            <a:ext cx="3060188" cy="2830674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4337"/>
            <a:ext cx="4648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For more information on the </a:t>
            </a:r>
            <a:r>
              <a:rPr lang="en-US" sz="1800" i="1" dirty="0" smtClean="0"/>
              <a:t>Health </a:t>
            </a:r>
            <a:r>
              <a:rPr lang="en-US" sz="1800" i="1" dirty="0"/>
              <a:t>Policy </a:t>
            </a:r>
            <a:r>
              <a:rPr lang="en-US" sz="1800" i="1" dirty="0" smtClean="0"/>
              <a:t>Institute</a:t>
            </a:r>
            <a:r>
              <a:rPr lang="en-US" sz="1800" dirty="0" smtClean="0"/>
              <a:t> please visit: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ada.org/</a:t>
            </a:r>
            <a:r>
              <a:rPr lang="en-US" sz="2400" b="1" dirty="0" err="1" smtClean="0">
                <a:solidFill>
                  <a:schemeClr val="accent1"/>
                </a:solidFill>
              </a:rPr>
              <a:t>hpi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To inquire about speaking engagements or custom data analytics please contact: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hpi@ada.org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https://encrypted-tbn1.gstatic.com/images?q=tbn:ANd9GcSDMDTyhVvg-oncHdqyRaMh7X1XLqUOmF5aAfvK9KmYlHCJpfIf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3060188" cy="21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2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 from 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New issue brief:  Medicaid Access in Brief:  Children's Dental Services</a:t>
            </a: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https://www.macpac.gov/publication/access-in-brief-childrens-dental-services/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Coverage of Medicaid Dental Benefits for Adults (chapter from June 2015 report to Congress)</a:t>
            </a:r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https://www.macpac.gov/publication/coverage-of-medicaid-dental-benefits-for-adults-3/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Discussion of dental benefits in CHIP compared to exchange coverage (part of chapter from March 2015 report to Congress) </a:t>
            </a:r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https://www.macpac.gov/publication/comparing-chip-benefits-to-medicaid-exchange-plans-and-employer-sponsored-insurance-2/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Caring </a:t>
            </a:r>
            <a:r>
              <a:rPr lang="en-US" dirty="0"/>
              <a:t>for Colorado Smiles Dental </a:t>
            </a:r>
            <a:r>
              <a:rPr lang="en-US" dirty="0" smtClean="0"/>
              <a:t>Project</a:t>
            </a:r>
            <a:endParaRPr lang="en-US" dirty="0"/>
          </a:p>
          <a:p>
            <a:pPr marL="0" indent="0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://www.caringforcolorado.org/smiles-dental-project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759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6" y="990600"/>
            <a:ext cx="2692967" cy="5130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3781"/>
            <a:ext cx="2533650" cy="4524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029201"/>
            <a:ext cx="1118212" cy="109213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CHAIR 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Marko Vujicic, PhD,</a:t>
            </a:r>
            <a:r>
              <a:rPr lang="en-US" sz="1800" dirty="0"/>
              <a:t> Chief Economist &amp; Vice President, </a:t>
            </a:r>
            <a:r>
              <a:rPr lang="en-US" sz="1800" dirty="0" smtClean="0"/>
              <a:t>Health Policy Institute</a:t>
            </a:r>
            <a:endParaRPr lang="en-US" sz="1800" dirty="0"/>
          </a:p>
          <a:p>
            <a:pPr lvl="0"/>
            <a:endParaRPr lang="en-US" sz="1800" dirty="0">
              <a:sym typeface="Arial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schemeClr val="accent1"/>
                </a:solidFill>
                <a:sym typeface="Arial"/>
              </a:rPr>
              <a:t>PANELISTS</a:t>
            </a:r>
          </a:p>
          <a:p>
            <a:pPr marL="0" indent="0">
              <a:buNone/>
            </a:pPr>
            <a:r>
              <a:rPr lang="en-US" sz="1800" b="1" dirty="0" smtClean="0"/>
              <a:t>Anne Schwartz, PhD, </a:t>
            </a:r>
            <a:r>
              <a:rPr lang="en-US" sz="1800" dirty="0" smtClean="0"/>
              <a:t>Executive Director, Medicaid and CHIP Payment and Access Commission (MACPAC)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Rachel Klein, MA, </a:t>
            </a:r>
            <a:r>
              <a:rPr lang="en-US" sz="1800" dirty="0" smtClean="0"/>
              <a:t>Director of Organizational Strategy, Families USA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Marty </a:t>
            </a:r>
            <a:r>
              <a:rPr lang="en-US" sz="1800" b="1" dirty="0" err="1"/>
              <a:t>Milkovic</a:t>
            </a:r>
            <a:r>
              <a:rPr lang="en-US" sz="1800" b="1" dirty="0"/>
              <a:t>, MSW, </a:t>
            </a:r>
            <a:r>
              <a:rPr lang="en-US" sz="1800" dirty="0"/>
              <a:t>Director, Care Coordination &amp; Outreach, Connecticut Dental Health Partnership (CTDHP)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William </a:t>
            </a:r>
            <a:r>
              <a:rPr lang="en-US" sz="1800" b="1" dirty="0"/>
              <a:t>Heller, BS, </a:t>
            </a:r>
            <a:r>
              <a:rPr lang="en-US" sz="1800" dirty="0"/>
              <a:t>Director, Provider Relations, Dental and NEMT Programs, Colorado Department of Health Care Policy &amp; </a:t>
            </a:r>
            <a:r>
              <a:rPr lang="en-US" sz="1800" dirty="0" smtClean="0"/>
              <a:t>Financing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4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191000" cy="4830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“You can’t be healthy without good oral health.”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000" i="1" dirty="0" smtClean="0"/>
              <a:t>C.E. Koop</a:t>
            </a:r>
          </a:p>
          <a:p>
            <a:pPr marL="0" indent="0" algn="r"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fmr</a:t>
            </a:r>
            <a:r>
              <a:rPr lang="en-US" sz="2000" i="1" dirty="0" smtClean="0"/>
              <a:t>. U.S. Surgeon General</a:t>
            </a:r>
            <a:endParaRPr lang="en-US" sz="2000" i="1" dirty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639762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34368"/>
            <a:ext cx="245518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Comprehensive definitions of oral health have not been operationalized</a:t>
            </a:r>
          </a:p>
          <a:p>
            <a:endParaRPr lang="en-US" dirty="0" smtClean="0"/>
          </a:p>
          <a:p>
            <a:r>
              <a:rPr lang="en-US" dirty="0" smtClean="0"/>
              <a:t>Large-scale, national data efforts focus mainly on measuring</a:t>
            </a:r>
          </a:p>
          <a:p>
            <a:pPr lvl="1"/>
            <a:r>
              <a:rPr lang="en-US" dirty="0" smtClean="0"/>
              <a:t>Oral diseases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ental care use </a:t>
            </a:r>
          </a:p>
          <a:p>
            <a:pPr lvl="1"/>
            <a:r>
              <a:rPr lang="en-US" dirty="0" smtClean="0"/>
              <a:t>Spending </a:t>
            </a:r>
          </a:p>
          <a:p>
            <a:endParaRPr lang="en-US" dirty="0" smtClean="0"/>
          </a:p>
          <a:p>
            <a:r>
              <a:rPr lang="en-US" dirty="0" smtClean="0"/>
              <a:t>But limited data on oral health’s impact on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Resource for Health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HPI’s new </a:t>
            </a:r>
            <a:r>
              <a:rPr lang="en-US" i="1" dirty="0" smtClean="0"/>
              <a:t>Oral Health and Well-Being Survey</a:t>
            </a:r>
          </a:p>
          <a:p>
            <a:endParaRPr lang="en-US" dirty="0" smtClean="0"/>
          </a:p>
          <a:p>
            <a:r>
              <a:rPr lang="en-US" dirty="0" smtClean="0"/>
              <a:t>Measures </a:t>
            </a:r>
            <a:r>
              <a:rPr lang="en-US" smtClean="0"/>
              <a:t>how the condition </a:t>
            </a:r>
            <a:r>
              <a:rPr lang="en-US" dirty="0" smtClean="0"/>
              <a:t>of mouth and </a:t>
            </a:r>
            <a:r>
              <a:rPr lang="en-US" smtClean="0"/>
              <a:t>teeth impact </a:t>
            </a:r>
            <a:r>
              <a:rPr lang="en-US" dirty="0" smtClean="0"/>
              <a:t>physical, social, emotional, and economic well-being of </a:t>
            </a:r>
            <a:r>
              <a:rPr lang="en-US" b="1" u="sng" dirty="0" smtClean="0"/>
              <a:t>adults</a:t>
            </a:r>
            <a:r>
              <a:rPr lang="en-US" dirty="0" smtClean="0"/>
              <a:t> in the U.S.</a:t>
            </a:r>
          </a:p>
          <a:p>
            <a:pPr lvl="1"/>
            <a:r>
              <a:rPr lang="en-US" dirty="0" smtClean="0"/>
              <a:t>Reviewed existing oral health quality of life instruments</a:t>
            </a:r>
          </a:p>
          <a:p>
            <a:pPr lvl="1"/>
            <a:r>
              <a:rPr lang="en-US" dirty="0" smtClean="0"/>
              <a:t>Simplified!</a:t>
            </a:r>
          </a:p>
          <a:p>
            <a:pPr lvl="1"/>
            <a:r>
              <a:rPr lang="en-US" dirty="0" smtClean="0"/>
              <a:t>Input from global experts</a:t>
            </a:r>
          </a:p>
          <a:p>
            <a:endParaRPr lang="en-US" dirty="0" smtClean="0"/>
          </a:p>
          <a:p>
            <a:r>
              <a:rPr lang="en-US" dirty="0" smtClean="0"/>
              <a:t>Data collection </a:t>
            </a:r>
          </a:p>
          <a:p>
            <a:pPr lvl="1"/>
            <a:r>
              <a:rPr lang="en-US" dirty="0" smtClean="0"/>
              <a:t>Harris Poll collect data for HPI in 2015</a:t>
            </a:r>
          </a:p>
          <a:p>
            <a:pPr lvl="1"/>
            <a:r>
              <a:rPr lang="en-US" dirty="0" smtClean="0"/>
              <a:t>Sampling </a:t>
            </a:r>
            <a:r>
              <a:rPr lang="en-US" dirty="0"/>
              <a:t>strategy </a:t>
            </a:r>
            <a:r>
              <a:rPr lang="en-US" dirty="0" smtClean="0"/>
              <a:t>allows </a:t>
            </a:r>
            <a:r>
              <a:rPr lang="en-US" dirty="0"/>
              <a:t>reporting by state, by income level </a:t>
            </a:r>
          </a:p>
          <a:p>
            <a:pPr lvl="1"/>
            <a:r>
              <a:rPr lang="en-US" dirty="0" smtClean="0"/>
              <a:t>Multiple phases: focus group, pre-pilot, pilot, full roll out</a:t>
            </a:r>
          </a:p>
          <a:p>
            <a:pPr lvl="1"/>
            <a:r>
              <a:rPr lang="en-US" dirty="0" smtClean="0"/>
              <a:t>Final sample of nearly 15,000 adults   </a:t>
            </a:r>
          </a:p>
          <a:p>
            <a:endParaRPr lang="en-US" dirty="0"/>
          </a:p>
          <a:p>
            <a:r>
              <a:rPr lang="en-US" dirty="0" smtClean="0"/>
              <a:t>Meant to be a starting point for others to build 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0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32" t="56932" r="25812" b="-10851"/>
          <a:stretch/>
        </p:blipFill>
        <p:spPr>
          <a:xfrm>
            <a:off x="147918" y="2727960"/>
            <a:ext cx="384048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532" t="27661" r="23400" b="50770"/>
          <a:stretch/>
        </p:blipFill>
        <p:spPr>
          <a:xfrm>
            <a:off x="511287" y="1467224"/>
            <a:ext cx="4023360" cy="128016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371600"/>
            <a:ext cx="4648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ada.org/</a:t>
            </a:r>
            <a:r>
              <a:rPr lang="en-US" sz="2400" b="1" dirty="0" err="1" smtClean="0">
                <a:solidFill>
                  <a:schemeClr val="accent1"/>
                </a:solidFill>
              </a:rPr>
              <a:t>statefacts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A New Resource for Health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3733800" cy="498215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A New Resource for Health Policy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371600"/>
            <a:ext cx="4648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47293"/>
            <a:ext cx="527645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11850241"/>
      </p:ext>
    </p:extLst>
  </p:cSld>
  <p:clrMapOvr>
    <a:masterClrMapping/>
  </p:clrMapOvr>
</p:sld>
</file>

<file path=ppt/theme/theme1.xml><?xml version="1.0" encoding="utf-8"?>
<a:theme xmlns:a="http://schemas.openxmlformats.org/drawingml/2006/main" name="ADA 2014 PowerPoint template-green">
  <a:themeElements>
    <a:clrScheme name="HPI Custom Colors">
      <a:dk1>
        <a:sysClr val="windowText" lastClr="000000"/>
      </a:dk1>
      <a:lt1>
        <a:sysClr val="window" lastClr="FFFFFF"/>
      </a:lt1>
      <a:dk2>
        <a:srgbClr val="797770"/>
      </a:dk2>
      <a:lt2>
        <a:srgbClr val="EEECE1"/>
      </a:lt2>
      <a:accent1>
        <a:srgbClr val="993366"/>
      </a:accent1>
      <a:accent2>
        <a:srgbClr val="007681"/>
      </a:accent2>
      <a:accent3>
        <a:srgbClr val="F26522"/>
      </a:accent3>
      <a:accent4>
        <a:srgbClr val="F0B323"/>
      </a:accent4>
      <a:accent5>
        <a:srgbClr val="339933"/>
      </a:accent5>
      <a:accent6>
        <a:srgbClr val="3366CC"/>
      </a:accent6>
      <a:hlink>
        <a:srgbClr val="3366CC"/>
      </a:hlink>
      <a:folHlink>
        <a:srgbClr val="99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HPI PowerPoint template</Template>
  <TotalTime>1084</TotalTime>
  <Words>447</Words>
  <Application>Microsoft Office PowerPoint</Application>
  <PresentationFormat>On-screen Show (4:3)</PresentationFormat>
  <Paragraphs>116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ADA 2014 PowerPoint template-green</vt:lpstr>
      <vt:lpstr>Oral Health and Well-Being in the United States           New Data for Policy Makers </vt:lpstr>
      <vt:lpstr>The ADA Health Policy Institute</vt:lpstr>
      <vt:lpstr>The ADA Health Policy Institute</vt:lpstr>
      <vt:lpstr>Today</vt:lpstr>
      <vt:lpstr>Background</vt:lpstr>
      <vt:lpstr>Background</vt:lpstr>
      <vt:lpstr>A New Resource for Health Policy</vt:lpstr>
      <vt:lpstr>A New Resource for Health Policy</vt:lpstr>
      <vt:lpstr>A New Resource for Health Policy</vt:lpstr>
      <vt:lpstr>Highlights</vt:lpstr>
      <vt:lpstr>Highlights</vt:lpstr>
      <vt:lpstr>Highlights</vt:lpstr>
      <vt:lpstr>Highlights</vt:lpstr>
      <vt:lpstr>Highlights</vt:lpstr>
      <vt:lpstr>Highlights</vt:lpstr>
      <vt:lpstr>So What? Now What?</vt:lpstr>
      <vt:lpstr>Anne Schwartz</vt:lpstr>
      <vt:lpstr>Rachel Klein</vt:lpstr>
      <vt:lpstr>Marty Milkovic</vt:lpstr>
      <vt:lpstr>William Heller</vt:lpstr>
      <vt:lpstr>Thank You!</vt:lpstr>
      <vt:lpstr>Additional Materials from Panelists</vt:lpstr>
    </vt:vector>
  </TitlesOfParts>
  <Company>American Dental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 Institute  Dental Benefits in the Health Insurance Marketplaces – Key Policy Issues</dc:title>
  <dc:creator>Yarbrough, Cassandra</dc:creator>
  <cp:lastModifiedBy>Menezes, Adriana R.</cp:lastModifiedBy>
  <cp:revision>70</cp:revision>
  <cp:lastPrinted>2016-03-09T21:06:27Z</cp:lastPrinted>
  <dcterms:created xsi:type="dcterms:W3CDTF">2016-02-29T16:52:20Z</dcterms:created>
  <dcterms:modified xsi:type="dcterms:W3CDTF">2016-06-10T14:28:31Z</dcterms:modified>
</cp:coreProperties>
</file>